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11" r:id="rId1"/>
  </p:sldMasterIdLst>
  <p:notesMasterIdLst>
    <p:notesMasterId r:id="rId29"/>
  </p:notesMasterIdLst>
  <p:handoutMasterIdLst>
    <p:handoutMasterId r:id="rId30"/>
  </p:handoutMasterIdLst>
  <p:sldIdLst>
    <p:sldId id="807" r:id="rId2"/>
    <p:sldId id="782" r:id="rId3"/>
    <p:sldId id="781" r:id="rId4"/>
    <p:sldId id="783" r:id="rId5"/>
    <p:sldId id="808" r:id="rId6"/>
    <p:sldId id="784" r:id="rId7"/>
    <p:sldId id="785" r:id="rId8"/>
    <p:sldId id="786" r:id="rId9"/>
    <p:sldId id="787" r:id="rId10"/>
    <p:sldId id="788" r:id="rId11"/>
    <p:sldId id="789" r:id="rId12"/>
    <p:sldId id="790" r:id="rId13"/>
    <p:sldId id="791" r:id="rId14"/>
    <p:sldId id="792" r:id="rId15"/>
    <p:sldId id="793" r:id="rId16"/>
    <p:sldId id="794" r:id="rId17"/>
    <p:sldId id="795" r:id="rId18"/>
    <p:sldId id="796" r:id="rId19"/>
    <p:sldId id="797" r:id="rId20"/>
    <p:sldId id="798" r:id="rId21"/>
    <p:sldId id="800" r:id="rId22"/>
    <p:sldId id="801" r:id="rId23"/>
    <p:sldId id="802" r:id="rId24"/>
    <p:sldId id="803" r:id="rId25"/>
    <p:sldId id="804" r:id="rId26"/>
    <p:sldId id="805" r:id="rId27"/>
    <p:sldId id="809" r:id="rId28"/>
  </p:sldIdLst>
  <p:sldSz cx="9144000" cy="5143500" type="screen16x9"/>
  <p:notesSz cx="6858000" cy="9144000"/>
  <p:embeddedFontLst>
    <p:embeddedFont>
      <p:font typeface="微软雅黑" pitchFamily="34" charset="-122"/>
      <p:regular r:id="rId31"/>
      <p:bold r:id="rId32"/>
    </p:embeddedFont>
    <p:embeddedFont>
      <p:font typeface="楷体" pitchFamily="49" charset="-122"/>
      <p:regular r:id="rId33"/>
    </p:embeddedFont>
    <p:embeddedFont>
      <p:font typeface="隶书" pitchFamily="49" charset="-122"/>
      <p:regular r:id="rId34"/>
    </p:embeddedFont>
    <p:embeddedFont>
      <p:font typeface="Calibri" pitchFamily="34" charset="0"/>
      <p:regular r:id="rId35"/>
      <p:bold r:id="rId36"/>
      <p:italic r:id="rId37"/>
      <p:boldItalic r:id="rId38"/>
    </p:embeddedFont>
    <p:embeddedFont>
      <p:font typeface="黑体" pitchFamily="49" charset="-122"/>
      <p:regular r:id="rId39"/>
    </p:embeddedFont>
  </p:embeddedFontLst>
  <p:custDataLst>
    <p:tags r:id="rId4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189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378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566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754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5943" algn="l" defTabSz="914378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132" algn="l" defTabSz="914378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320" algn="l" defTabSz="914378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509" algn="l" defTabSz="914378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" initials="g" lastIdx="6" clrIdx="0"/>
  <p:cmAuthor id="2" name="Administrator" initials="A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9F00"/>
    <a:srgbClr val="E6A774"/>
    <a:srgbClr val="D56D00"/>
    <a:srgbClr val="00A48D"/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72" autoAdjust="0"/>
    <p:restoredTop sz="95062" autoAdjust="0"/>
  </p:normalViewPr>
  <p:slideViewPr>
    <p:cSldViewPr showGuides="1">
      <p:cViewPr varScale="1">
        <p:scale>
          <a:sx n="140" d="100"/>
          <a:sy n="140" d="100"/>
        </p:scale>
        <p:origin x="-882" y="-90"/>
      </p:cViewPr>
      <p:guideLst>
        <p:guide orient="horz" pos="1605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1992" y="-102"/>
      </p:cViewPr>
      <p:guideLst>
        <p:guide orient="horz" pos="2853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41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tags" Target="tags/tag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font" Target="fonts/font5.fntdata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18006E18-4BEF-4595-B3B6-2ABF2F04905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59057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395A52D7-8F67-41F0-A534-CB8A9A4DB925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79921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2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541A17-58A3-4D00-B89C-755ECE7938B9}" type="slidenum">
              <a:rPr lang="en-US" altLang="en-US" smtClean="0"/>
              <a:t>2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541A17-58A3-4D00-B89C-755ECE7938B9}" type="slidenum">
              <a:rPr lang="en-US" altLang="en-US" smtClean="0"/>
              <a:t>3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</a:ln>
        </p:spPr>
      </p:sp>
      <p:sp>
        <p:nvSpPr>
          <p:cNvPr id="84995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>
              <a:ea typeface="黑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</a:ln>
        </p:spPr>
      </p:sp>
      <p:sp>
        <p:nvSpPr>
          <p:cNvPr id="86019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>
              <a:ea typeface="黑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</a:ln>
        </p:spPr>
      </p:sp>
      <p:sp>
        <p:nvSpPr>
          <p:cNvPr id="87043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8704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6800"/>
            <a:ext cx="2974975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1454499F-1EBD-49DF-973A-667668C8592B}" type="slidenum">
              <a:rPr lang="zh-CN" altLang="en-US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409575" y="754063"/>
            <a:ext cx="5854700" cy="3294062"/>
          </a:xfrm>
          <a:ln>
            <a:solidFill>
              <a:srgbClr val="000000"/>
            </a:solidFill>
            <a:miter lim="800000"/>
          </a:ln>
        </p:spPr>
      </p:sp>
      <p:sp>
        <p:nvSpPr>
          <p:cNvPr id="8806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8806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6800"/>
            <a:ext cx="2974975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B4C067FC-764F-4E0D-B7A3-7B42EE391347}" type="slidenum">
              <a:rPr lang="zh-CN" altLang="en-US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7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5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935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1043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菱形 3"/>
          <p:cNvSpPr/>
          <p:nvPr userDrawn="1">
            <p:custDataLst>
              <p:tags r:id="rId2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4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</p:spTree>
    <p:extLst>
      <p:ext uri="{BB962C8B-B14F-4D97-AF65-F5344CB8AC3E}">
        <p14:creationId xmlns:p14="http://schemas.microsoft.com/office/powerpoint/2010/main" val="2690532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入新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7001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716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35534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探究新知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328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058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344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>
            <a:spLocks noChangeArrowheads="1"/>
          </p:cNvSpPr>
          <p:nvPr userDrawn="1"/>
        </p:nvSpPr>
        <p:spPr bwMode="auto">
          <a:xfrm>
            <a:off x="1113723" y="267632"/>
            <a:ext cx="1624375" cy="523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90" tIns="45694" rIns="91390" bIns="4569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816356" eaLnBrk="1" hangingPunct="1"/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647784" y="786591"/>
            <a:ext cx="8497406" cy="635"/>
          </a:xfrm>
          <a:prstGeom prst="line">
            <a:avLst/>
          </a:prstGeom>
          <a:ln w="3810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笔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1593" y="195538"/>
            <a:ext cx="490919" cy="69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134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rcRect t="17556" b="14741"/>
          <a:stretch>
            <a:fillRect/>
          </a:stretch>
        </p:blipFill>
        <p:spPr>
          <a:xfrm>
            <a:off x="565157" y="246384"/>
            <a:ext cx="8013065" cy="469836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lum contrast="-12000"/>
          </a:blip>
          <a:srcRect t="40148" b="36667"/>
          <a:stretch>
            <a:fillRect/>
          </a:stretch>
        </p:blipFill>
        <p:spPr>
          <a:xfrm>
            <a:off x="2048834" y="915036"/>
            <a:ext cx="5046344" cy="864627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347550" y="999564"/>
            <a:ext cx="2448272" cy="584775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3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课后作业</a:t>
            </a:r>
            <a:endParaRPr lang="zh-CN" altLang="en-US" sz="3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31506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2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>
            <p:custDataLst>
              <p:tags r:id="rId11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396" y="195581"/>
            <a:ext cx="1283909" cy="520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957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26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0" indent="-342850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8" indent="-285708" algn="l" defTabSz="914264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3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6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9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24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55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86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18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2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4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5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26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7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9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2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52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oleObject" Target="../embeddings/oleObject9.bin"/><Relationship Id="rId18" Type="http://schemas.openxmlformats.org/officeDocument/2006/relationships/oleObject" Target="../embeddings/oleObject14.bin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3.bin"/><Relationship Id="rId12" Type="http://schemas.openxmlformats.org/officeDocument/2006/relationships/oleObject" Target="../embeddings/oleObject8.bin"/><Relationship Id="rId17" Type="http://schemas.openxmlformats.org/officeDocument/2006/relationships/oleObject" Target="../embeddings/oleObject13.bin"/><Relationship Id="rId2" Type="http://schemas.openxmlformats.org/officeDocument/2006/relationships/slideLayout" Target="../slideLayouts/slideLayout5.xml"/><Relationship Id="rId16" Type="http://schemas.openxmlformats.org/officeDocument/2006/relationships/oleObject" Target="../embeddings/oleObject12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oleObject" Target="../embeddings/oleObject7.bin"/><Relationship Id="rId5" Type="http://schemas.openxmlformats.org/officeDocument/2006/relationships/image" Target="../media/image10.wmf"/><Relationship Id="rId15" Type="http://schemas.openxmlformats.org/officeDocument/2006/relationships/oleObject" Target="../embeddings/oleObject11.bin"/><Relationship Id="rId10" Type="http://schemas.openxmlformats.org/officeDocument/2006/relationships/oleObject" Target="../embeddings/oleObject6.bin"/><Relationship Id="rId19" Type="http://schemas.openxmlformats.org/officeDocument/2006/relationships/oleObject" Target="../embeddings/oleObject15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5.bin"/><Relationship Id="rId14" Type="http://schemas.openxmlformats.org/officeDocument/2006/relationships/oleObject" Target="../embeddings/oleObject10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505430" y="2355726"/>
            <a:ext cx="7019823" cy="600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6" tIns="45697" rIns="91396" bIns="45697">
            <a:spAutoFit/>
          </a:bodyPr>
          <a:lstStyle>
            <a:lvl1pPr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defTabSz="816335" fontAlgn="auto">
              <a:spcBef>
                <a:spcPct val="50000"/>
              </a:spcBef>
              <a:spcAft>
                <a:spcPts val="0"/>
              </a:spcAft>
            </a:pPr>
            <a:r>
              <a:rPr lang="en-US" altLang="en-US" sz="3300" b="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 </a:t>
            </a:r>
            <a:r>
              <a:rPr lang="en-US" altLang="en-US" sz="33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6.2.1</a:t>
            </a:r>
            <a:r>
              <a:rPr lang="en-US" altLang="zh-CN" sz="33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  </a:t>
            </a:r>
            <a:r>
              <a:rPr lang="zh-CN" altLang="en-US" sz="33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直线、射线、线段</a:t>
            </a:r>
            <a:endParaRPr lang="en-US" altLang="zh-CN" sz="3300" b="0" dirty="0" smtClean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2195426" y="1348567"/>
            <a:ext cx="6198813" cy="784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96" tIns="45697" rIns="91396" bIns="45697">
            <a:spAutoFit/>
          </a:bodyPr>
          <a:lstStyle/>
          <a:p>
            <a:pPr algn="ctr" defTabSz="816335" fontAlgn="auto">
              <a:spcBef>
                <a:spcPct val="50000"/>
              </a:spcBef>
              <a:spcAft>
                <a:spcPts val="0"/>
              </a:spcAft>
            </a:pPr>
            <a:r>
              <a:rPr lang="en-US" altLang="en-US" sz="450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第</a:t>
            </a:r>
            <a:r>
              <a:rPr lang="zh-CN" altLang="en-US" sz="450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六</a:t>
            </a:r>
            <a:r>
              <a:rPr lang="en-US" altLang="en-US" sz="450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章</a:t>
            </a:r>
            <a:r>
              <a:rPr lang="zh-CN" altLang="en-US" sz="450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  几何图形初步</a:t>
            </a:r>
          </a:p>
        </p:txBody>
      </p:sp>
    </p:spTree>
    <p:extLst>
      <p:ext uri="{BB962C8B-B14F-4D97-AF65-F5344CB8AC3E}">
        <p14:creationId xmlns:p14="http://schemas.microsoft.com/office/powerpoint/2010/main" val="2693654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/>
        </p:nvSpPr>
        <p:spPr bwMode="auto">
          <a:xfrm>
            <a:off x="851162" y="2859782"/>
            <a:ext cx="7848600" cy="19018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rgbClr val="C41AA2"/>
            </a:solidFill>
            <a:prstDash val="dash"/>
            <a:round/>
          </a:ln>
        </p:spPr>
        <p:txBody>
          <a:bodyPr lIns="91426" tIns="45712" rIns="91426" bIns="45712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要点归纳：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表示直线的方法：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①用一个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小写字母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表示，如直线</a:t>
            </a:r>
            <a:r>
              <a:rPr lang="en-US" altLang="zh-CN" sz="2400" b="1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；</a:t>
            </a:r>
            <a:endParaRPr lang="en-US" altLang="zh-CN" sz="24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②用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两个大写字母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表示，注：这两个大写字母可交换顺序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altLang="zh-CN" sz="240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63491" name="Line 4"/>
          <p:cNvSpPr>
            <a:spLocks noChangeShapeType="1"/>
          </p:cNvSpPr>
          <p:nvPr/>
        </p:nvSpPr>
        <p:spPr bwMode="auto">
          <a:xfrm>
            <a:off x="3152305" y="1813980"/>
            <a:ext cx="22685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26" tIns="45712" rIns="91426" bIns="45712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3492" name="组合 1"/>
          <p:cNvGrpSpPr/>
          <p:nvPr/>
        </p:nvGrpSpPr>
        <p:grpSpPr bwMode="auto">
          <a:xfrm>
            <a:off x="3692054" y="1488541"/>
            <a:ext cx="2084393" cy="802642"/>
            <a:chOff x="2863" y="2793"/>
            <a:chExt cx="4375" cy="1683"/>
          </a:xfrm>
        </p:grpSpPr>
        <p:sp>
          <p:nvSpPr>
            <p:cNvPr id="63499" name="Oval 5"/>
            <p:cNvSpPr>
              <a:spLocks noChangeArrowheads="1"/>
            </p:cNvSpPr>
            <p:nvPr/>
          </p:nvSpPr>
          <p:spPr bwMode="auto">
            <a:xfrm>
              <a:off x="3120" y="3420"/>
              <a:ext cx="115" cy="11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00" name="Oval 6"/>
            <p:cNvSpPr>
              <a:spLocks noChangeArrowheads="1"/>
            </p:cNvSpPr>
            <p:nvPr/>
          </p:nvSpPr>
          <p:spPr bwMode="auto">
            <a:xfrm>
              <a:off x="4823" y="3420"/>
              <a:ext cx="112" cy="11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01" name="Text Box 7"/>
            <p:cNvSpPr txBox="1">
              <a:spLocks noChangeArrowheads="1"/>
            </p:cNvSpPr>
            <p:nvPr/>
          </p:nvSpPr>
          <p:spPr bwMode="auto">
            <a:xfrm>
              <a:off x="2863" y="3605"/>
              <a:ext cx="764" cy="8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b="1" i="1">
                  <a:latin typeface="Times New Roman" pitchFamily="18" charset="0"/>
                  <a:cs typeface="Times New Roman" pitchFamily="18" charset="0"/>
                </a:rPr>
                <a:t>C</a:t>
              </a:r>
            </a:p>
          </p:txBody>
        </p:sp>
        <p:sp>
          <p:nvSpPr>
            <p:cNvPr id="63502" name="Text Box 8"/>
            <p:cNvSpPr txBox="1">
              <a:spLocks noChangeArrowheads="1"/>
            </p:cNvSpPr>
            <p:nvPr/>
          </p:nvSpPr>
          <p:spPr bwMode="auto">
            <a:xfrm>
              <a:off x="4570" y="3585"/>
              <a:ext cx="567" cy="8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100" b="1" i="1" dirty="0">
                  <a:latin typeface="Times New Roman" pitchFamily="18" charset="0"/>
                  <a:cs typeface="Times New Roman" pitchFamily="18" charset="0"/>
                </a:rPr>
                <a:t>E</a:t>
              </a:r>
            </a:p>
          </p:txBody>
        </p:sp>
        <p:sp>
          <p:nvSpPr>
            <p:cNvPr id="63503" name="Text Box 9"/>
            <p:cNvSpPr txBox="1">
              <a:spLocks noChangeArrowheads="1"/>
            </p:cNvSpPr>
            <p:nvPr/>
          </p:nvSpPr>
          <p:spPr bwMode="auto">
            <a:xfrm>
              <a:off x="6410" y="2793"/>
              <a:ext cx="828" cy="8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b="1" i="1" dirty="0">
                  <a:latin typeface="Times New Roman" pitchFamily="18" charset="0"/>
                  <a:cs typeface="Times New Roman" pitchFamily="18" charset="0"/>
                </a:rPr>
                <a:t>m</a:t>
              </a:r>
            </a:p>
          </p:txBody>
        </p:sp>
      </p:grp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726855" y="2293406"/>
            <a:ext cx="43338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2" rIns="91426" bIns="45712">
            <a:spAutoFit/>
          </a:bodyPr>
          <a:lstStyle/>
          <a:p>
            <a:pPr>
              <a:defRPr/>
            </a:pP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直线 </a:t>
            </a:r>
            <a:r>
              <a:rPr lang="en-US" altLang="zh-CN" sz="2400" b="1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、直线 </a:t>
            </a:r>
            <a:r>
              <a:rPr lang="en-US" altLang="zh-CN" sz="2400" b="1" i="1" dirty="0">
                <a:latin typeface="Times New Roman" pitchFamily="18" charset="0"/>
                <a:cs typeface="Times New Roman" pitchFamily="18" charset="0"/>
              </a:rPr>
              <a:t>CE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、直线 </a:t>
            </a:r>
            <a:r>
              <a:rPr lang="en-US" altLang="zh-CN" sz="2400" b="1" i="1" dirty="0">
                <a:latin typeface="Times New Roman" pitchFamily="18" charset="0"/>
                <a:cs typeface="Times New Roman" pitchFamily="18" charset="0"/>
              </a:rPr>
              <a:t>EC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3494" name="Text Box 15"/>
          <p:cNvSpPr txBox="1">
            <a:spLocks noChangeArrowheads="1"/>
          </p:cNvSpPr>
          <p:nvPr/>
        </p:nvSpPr>
        <p:spPr bwMode="auto">
          <a:xfrm>
            <a:off x="1907704" y="891727"/>
            <a:ext cx="5972175" cy="579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800"/>
              </a:lnSpc>
            </a:pP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如图，有哪些方法可以表示下列直线？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909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909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9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9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90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90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90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90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0" grpId="0" uiExpand="1" build="p" animBg="1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/>
        </p:nvSpPr>
        <p:spPr bwMode="auto">
          <a:xfrm>
            <a:off x="1115616" y="903590"/>
            <a:ext cx="7699375" cy="2374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2" rIns="91426" bIns="45712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判断下列语句是否正确，并把错误的语句改过来：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① 一条直线可以表示为“直线 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”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；</a:t>
            </a:r>
          </a:p>
          <a:p>
            <a:pPr eaLnBrk="1" hangingPunct="1">
              <a:lnSpc>
                <a:spcPts val="3800"/>
              </a:lnSpc>
            </a:pP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②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一条直线可以表示为“直线 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ab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”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；</a:t>
            </a:r>
          </a:p>
          <a:p>
            <a:pPr eaLnBrk="1" hangingPunct="1">
              <a:lnSpc>
                <a:spcPts val="3800"/>
              </a:lnSpc>
            </a:pP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③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一条直线既可以表示为“直线 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AB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”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又可以表示</a:t>
            </a:r>
          </a:p>
          <a:p>
            <a:pPr eaLnBrk="1" hangingPunct="1">
              <a:lnSpc>
                <a:spcPts val="3800"/>
              </a:lnSpc>
            </a:pP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 为“直线 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BA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”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，还可以记为“直线 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m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”.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149079" y="3741743"/>
            <a:ext cx="490070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①一条直线可以表示为“直线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；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149078" y="4386267"/>
            <a:ext cx="526297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②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一条直线可以表示为“直线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；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7405291" y="1462093"/>
            <a:ext cx="4924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×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7405291" y="2005017"/>
            <a:ext cx="4924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×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7505223" y="2961635"/>
            <a:ext cx="35298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√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229" y="967983"/>
            <a:ext cx="560387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4"/>
          <p:cNvSpPr txBox="1">
            <a:spLocks noChangeArrowheads="1"/>
          </p:cNvSpPr>
          <p:nvPr/>
        </p:nvSpPr>
        <p:spPr bwMode="auto">
          <a:xfrm>
            <a:off x="1801813" y="915566"/>
            <a:ext cx="613982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观察下图，说一说点和直线有哪些位置关系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</a:p>
        </p:txBody>
      </p:sp>
      <p:sp>
        <p:nvSpPr>
          <p:cNvPr id="65539" name="Line 5"/>
          <p:cNvSpPr>
            <a:spLocks noChangeShapeType="1"/>
          </p:cNvSpPr>
          <p:nvPr/>
        </p:nvSpPr>
        <p:spPr bwMode="auto">
          <a:xfrm>
            <a:off x="2067787" y="2333476"/>
            <a:ext cx="37798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26" tIns="45712" rIns="91426" bIns="45712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5540" name="Group 14"/>
          <p:cNvGrpSpPr/>
          <p:nvPr/>
        </p:nvGrpSpPr>
        <p:grpSpPr bwMode="auto">
          <a:xfrm>
            <a:off x="2540860" y="1947716"/>
            <a:ext cx="363914" cy="415529"/>
            <a:chOff x="1021" y="1177"/>
            <a:chExt cx="306" cy="349"/>
          </a:xfrm>
        </p:grpSpPr>
        <p:sp>
          <p:nvSpPr>
            <p:cNvPr id="65551" name="Oval 6"/>
            <p:cNvSpPr>
              <a:spLocks noChangeArrowheads="1"/>
            </p:cNvSpPr>
            <p:nvPr/>
          </p:nvSpPr>
          <p:spPr bwMode="auto">
            <a:xfrm>
              <a:off x="1111" y="1480"/>
              <a:ext cx="45" cy="4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552" name="Text Box 9"/>
            <p:cNvSpPr txBox="1">
              <a:spLocks noChangeArrowheads="1"/>
            </p:cNvSpPr>
            <p:nvPr/>
          </p:nvSpPr>
          <p:spPr bwMode="auto">
            <a:xfrm>
              <a:off x="1021" y="1177"/>
              <a:ext cx="306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b="1" i="1">
                  <a:latin typeface="Times New Roman" pitchFamily="18" charset="0"/>
                  <a:cs typeface="Times New Roman" pitchFamily="18" charset="0"/>
                </a:rPr>
                <a:t>A</a:t>
              </a:r>
            </a:p>
          </p:txBody>
        </p:sp>
      </p:grpSp>
      <p:grpSp>
        <p:nvGrpSpPr>
          <p:cNvPr id="65541" name="Group 15"/>
          <p:cNvGrpSpPr/>
          <p:nvPr/>
        </p:nvGrpSpPr>
        <p:grpSpPr bwMode="auto">
          <a:xfrm>
            <a:off x="4525234" y="1638153"/>
            <a:ext cx="403621" cy="415529"/>
            <a:chOff x="2517" y="903"/>
            <a:chExt cx="339" cy="349"/>
          </a:xfrm>
        </p:grpSpPr>
        <p:sp>
          <p:nvSpPr>
            <p:cNvPr id="65549" name="Oval 8"/>
            <p:cNvSpPr>
              <a:spLocks noChangeArrowheads="1"/>
            </p:cNvSpPr>
            <p:nvPr/>
          </p:nvSpPr>
          <p:spPr bwMode="auto">
            <a:xfrm>
              <a:off x="2517" y="1117"/>
              <a:ext cx="45" cy="4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550" name="Text Box 10"/>
            <p:cNvSpPr txBox="1">
              <a:spLocks noChangeArrowheads="1"/>
            </p:cNvSpPr>
            <p:nvPr/>
          </p:nvSpPr>
          <p:spPr bwMode="auto">
            <a:xfrm>
              <a:off x="2550" y="903"/>
              <a:ext cx="306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b="1" i="1"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</p:grpSp>
      <p:sp>
        <p:nvSpPr>
          <p:cNvPr id="65542" name="Text Box 11"/>
          <p:cNvSpPr txBox="1">
            <a:spLocks noChangeArrowheads="1"/>
          </p:cNvSpPr>
          <p:nvPr/>
        </p:nvSpPr>
        <p:spPr bwMode="auto">
          <a:xfrm>
            <a:off x="6684236" y="2090588"/>
            <a:ext cx="260008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100" b="1" i="1" dirty="0">
                <a:latin typeface="Times New Roman" pitchFamily="18" charset="0"/>
                <a:cs typeface="Times New Roman" pitchFamily="18" charset="0"/>
              </a:rPr>
              <a:t>l</a:t>
            </a:r>
          </a:p>
        </p:txBody>
      </p:sp>
      <p:sp>
        <p:nvSpPr>
          <p:cNvPr id="48140" name="Text Box 12"/>
          <p:cNvSpPr txBox="1">
            <a:spLocks noChangeArrowheads="1"/>
          </p:cNvSpPr>
          <p:nvPr/>
        </p:nvSpPr>
        <p:spPr bwMode="auto">
          <a:xfrm>
            <a:off x="1728060" y="2763689"/>
            <a:ext cx="647484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如图：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点 </a:t>
            </a:r>
            <a:r>
              <a:rPr lang="en-US" altLang="zh-CN" sz="2400" b="1" i="1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在直线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上，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点 </a:t>
            </a:r>
            <a:r>
              <a:rPr lang="en-US" altLang="zh-CN" sz="2400" b="1" i="1" dirty="0">
                <a:latin typeface="Times New Roman" pitchFamily="18" charset="0"/>
                <a:cs typeface="Times New Roman" pitchFamily="18" charset="0"/>
              </a:rPr>
              <a:t>B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在直线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 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外</a:t>
            </a:r>
          </a:p>
        </p:txBody>
      </p:sp>
      <p:sp>
        <p:nvSpPr>
          <p:cNvPr id="48141" name="Text Box 13"/>
          <p:cNvSpPr txBox="1">
            <a:spLocks noChangeArrowheads="1"/>
          </p:cNvSpPr>
          <p:nvPr/>
        </p:nvSpPr>
        <p:spPr bwMode="auto">
          <a:xfrm>
            <a:off x="1728061" y="3471713"/>
            <a:ext cx="6606296" cy="1118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4000"/>
              </a:lnSpc>
            </a:pP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或者说：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直线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经过点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A,</a:t>
            </a:r>
          </a:p>
          <a:p>
            <a:pPr eaLnBrk="1" hangingPunct="1">
              <a:lnSpc>
                <a:spcPts val="4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点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不在直线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上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直线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不经过点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40" grpId="0"/>
      <p:bldP spid="4814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Line 2"/>
          <p:cNvSpPr>
            <a:spLocks noChangeShapeType="1"/>
          </p:cNvSpPr>
          <p:nvPr/>
        </p:nvSpPr>
        <p:spPr bwMode="auto">
          <a:xfrm>
            <a:off x="2626271" y="2025606"/>
            <a:ext cx="3457575" cy="11890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26" tIns="45712" rIns="91426" bIns="45712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0" name="Line 3"/>
          <p:cNvSpPr>
            <a:spLocks noChangeShapeType="1"/>
          </p:cNvSpPr>
          <p:nvPr/>
        </p:nvSpPr>
        <p:spPr bwMode="auto">
          <a:xfrm flipV="1">
            <a:off x="2410372" y="2025606"/>
            <a:ext cx="3835400" cy="8651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26" tIns="45712" rIns="91426" bIns="45712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212" name="Oval 4"/>
          <p:cNvSpPr>
            <a:spLocks noChangeArrowheads="1"/>
          </p:cNvSpPr>
          <p:nvPr/>
        </p:nvSpPr>
        <p:spPr bwMode="auto">
          <a:xfrm>
            <a:off x="4021684" y="2471692"/>
            <a:ext cx="80963" cy="809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 wrap="none" lIns="91426" tIns="45712" rIns="91426" bIns="45712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zh-CN" altLang="en-US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17412" name="Oval 6"/>
          <p:cNvSpPr>
            <a:spLocks noChangeArrowheads="1"/>
          </p:cNvSpPr>
          <p:nvPr/>
        </p:nvSpPr>
        <p:spPr bwMode="auto">
          <a:xfrm>
            <a:off x="5975897" y="2836817"/>
            <a:ext cx="269875" cy="32385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91426" tIns="45712" rIns="91426" bIns="45712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 sz="2400" b="1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</a:p>
        </p:txBody>
      </p:sp>
      <p:sp>
        <p:nvSpPr>
          <p:cNvPr id="17413" name="Oval 7"/>
          <p:cNvSpPr>
            <a:spLocks noChangeArrowheads="1"/>
          </p:cNvSpPr>
          <p:nvPr/>
        </p:nvSpPr>
        <p:spPr bwMode="auto">
          <a:xfrm>
            <a:off x="5921922" y="1701755"/>
            <a:ext cx="269875" cy="32385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91426" tIns="45712" rIns="91426" bIns="45712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 sz="2400" b="1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</a:p>
        </p:txBody>
      </p:sp>
      <p:sp>
        <p:nvSpPr>
          <p:cNvPr id="94216" name="Rectangle 8"/>
          <p:cNvSpPr>
            <a:spLocks noChangeArrowheads="1"/>
          </p:cNvSpPr>
          <p:nvPr/>
        </p:nvSpPr>
        <p:spPr bwMode="auto">
          <a:xfrm>
            <a:off x="1835696" y="1073105"/>
            <a:ext cx="582930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6" tIns="45712" rIns="91426" bIns="45712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如图，直线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a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与直线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b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有什么位置关系？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  </a:t>
            </a:r>
            <a:endParaRPr lang="en-US" altLang="zh-CN" sz="2400" b="1" i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  <a:sym typeface="宋体" panose="02010600030101010101" pitchFamily="2" charset="-122"/>
            </a:endParaRPr>
          </a:p>
        </p:txBody>
      </p:sp>
      <p:sp>
        <p:nvSpPr>
          <p:cNvPr id="94218" name="Oval 10"/>
          <p:cNvSpPr>
            <a:spLocks noChangeArrowheads="1"/>
          </p:cNvSpPr>
          <p:nvPr/>
        </p:nvSpPr>
        <p:spPr bwMode="auto">
          <a:xfrm>
            <a:off x="3707358" y="2025605"/>
            <a:ext cx="755650" cy="379412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91426" tIns="45712" rIns="91426" bIns="45712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交点</a:t>
            </a:r>
          </a:p>
        </p:txBody>
      </p:sp>
      <p:sp>
        <p:nvSpPr>
          <p:cNvPr id="17417" name="文本框 1"/>
          <p:cNvSpPr txBox="1">
            <a:spLocks noChangeArrowheads="1"/>
          </p:cNvSpPr>
          <p:nvPr/>
        </p:nvSpPr>
        <p:spPr bwMode="auto">
          <a:xfrm>
            <a:off x="3874046" y="2562181"/>
            <a:ext cx="781050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100" b="1" i="1" dirty="0">
                <a:latin typeface="Times New Roman" pitchFamily="18" charset="0"/>
                <a:cs typeface="Times New Roman" pitchFamily="18" charset="0"/>
              </a:rPr>
              <a:t>O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613833" y="2976518"/>
            <a:ext cx="3265609" cy="646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直线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和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相交于点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O.</a:t>
            </a:r>
          </a:p>
        </p:txBody>
      </p:sp>
      <p:sp>
        <p:nvSpPr>
          <p:cNvPr id="3" name="矩形 2"/>
          <p:cNvSpPr/>
          <p:nvPr/>
        </p:nvSpPr>
        <p:spPr>
          <a:xfrm>
            <a:off x="925775" y="3579862"/>
            <a:ext cx="7667625" cy="1274195"/>
          </a:xfrm>
          <a:prstGeom prst="rect">
            <a:avLst/>
          </a:prstGeom>
        </p:spPr>
        <p:txBody>
          <a:bodyPr wrap="square" lIns="91426" tIns="45712" rIns="91426" bIns="45712">
            <a:spAutoFit/>
          </a:bodyPr>
          <a:lstStyle/>
          <a:p>
            <a:pPr lvl="0">
              <a:lnSpc>
                <a:spcPct val="16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当两条不同的直线有一个公共点时，我们就称</a:t>
            </a:r>
            <a:r>
              <a:rPr lang="zh-CN" altLang="en-US" sz="2400" b="1" dirty="0">
                <a:solidFill>
                  <a:srgbClr val="2F2F00"/>
                </a:solidFill>
                <a:latin typeface="Times New Roman" pitchFamily="18" charset="0"/>
                <a:cs typeface="Times New Roman" pitchFamily="18" charset="0"/>
              </a:rPr>
              <a:t>这两条直线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相交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，这个公共点叫做它们的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交点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4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4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4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2" grpId="0" bldLvl="0" animBg="1"/>
      <p:bldP spid="17412" grpId="0"/>
      <p:bldP spid="17413" grpId="0"/>
      <p:bldP spid="94216" grpId="0"/>
      <p:bldP spid="94218" grpId="0"/>
      <p:bldP spid="17417" grpId="0"/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4"/>
          <p:cNvSpPr>
            <a:spLocks noChangeArrowheads="1"/>
          </p:cNvSpPr>
          <p:nvPr/>
        </p:nvSpPr>
        <p:spPr bwMode="auto">
          <a:xfrm>
            <a:off x="1034591" y="817345"/>
            <a:ext cx="4303712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6" tIns="45712" rIns="91426" bIns="45712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按下列语句画出图形：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</a:t>
            </a:r>
            <a:r>
              <a:rPr lang="en-US" altLang="zh-CN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(1) </a:t>
            </a:r>
            <a:r>
              <a:rPr lang="zh-CN" altLang="en-US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直线 </a:t>
            </a:r>
            <a:r>
              <a:rPr lang="en-US" altLang="zh-CN" sz="28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EF </a:t>
            </a:r>
            <a:r>
              <a:rPr lang="zh-CN" altLang="en-US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经过点</a:t>
            </a:r>
            <a:r>
              <a:rPr lang="en-US" altLang="zh-CN" sz="28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</a:t>
            </a:r>
            <a:r>
              <a:rPr lang="zh-CN" altLang="en-US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；</a:t>
            </a:r>
          </a:p>
          <a:p>
            <a:pPr eaLnBrk="1" hangingPunct="1">
              <a:lnSpc>
                <a:spcPts val="4000"/>
              </a:lnSpc>
            </a:pPr>
            <a:r>
              <a:rPr lang="en-US" altLang="zh-CN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</a:p>
        </p:txBody>
      </p:sp>
      <p:grpSp>
        <p:nvGrpSpPr>
          <p:cNvPr id="4" name="组合 3"/>
          <p:cNvGrpSpPr/>
          <p:nvPr/>
        </p:nvGrpSpPr>
        <p:grpSpPr bwMode="auto">
          <a:xfrm>
            <a:off x="5581084" y="3219300"/>
            <a:ext cx="3033712" cy="623620"/>
            <a:chOff x="2793" y="7883"/>
            <a:chExt cx="5768" cy="1308"/>
          </a:xfrm>
        </p:grpSpPr>
        <p:grpSp>
          <p:nvGrpSpPr>
            <p:cNvPr id="67600" name="组合 2"/>
            <p:cNvGrpSpPr/>
            <p:nvPr/>
          </p:nvGrpSpPr>
          <p:grpSpPr bwMode="auto">
            <a:xfrm>
              <a:off x="2793" y="7883"/>
              <a:ext cx="5768" cy="1308"/>
              <a:chOff x="2793" y="7883"/>
              <a:chExt cx="5768" cy="1308"/>
            </a:xfrm>
          </p:grpSpPr>
          <p:sp>
            <p:nvSpPr>
              <p:cNvPr id="67602" name="Text Box 12"/>
              <p:cNvSpPr txBox="1">
                <a:spLocks noChangeArrowheads="1"/>
              </p:cNvSpPr>
              <p:nvPr/>
            </p:nvSpPr>
            <p:spPr bwMode="auto">
              <a:xfrm>
                <a:off x="2793" y="8223"/>
                <a:ext cx="1088" cy="9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zh-CN" altLang="en-US" sz="2400" b="1" dirty="0">
                    <a:solidFill>
                      <a:srgbClr val="0000FF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解：</a:t>
                </a:r>
                <a:endParaRPr lang="en-US" altLang="zh-CN" sz="2400" b="1" dirty="0">
                  <a:solidFill>
                    <a:srgbClr val="0000FF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</p:txBody>
          </p:sp>
          <p:sp>
            <p:nvSpPr>
              <p:cNvPr id="67603" name="Line 13"/>
              <p:cNvSpPr>
                <a:spLocks noChangeShapeType="1"/>
              </p:cNvSpPr>
              <p:nvPr/>
            </p:nvSpPr>
            <p:spPr bwMode="auto">
              <a:xfrm>
                <a:off x="4042" y="8790"/>
                <a:ext cx="4195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7604" name="Text Box 15"/>
              <p:cNvSpPr txBox="1">
                <a:spLocks noChangeArrowheads="1"/>
              </p:cNvSpPr>
              <p:nvPr/>
            </p:nvSpPr>
            <p:spPr bwMode="auto">
              <a:xfrm>
                <a:off x="4835" y="7883"/>
                <a:ext cx="840" cy="8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2100" b="1" i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A</a:t>
                </a:r>
              </a:p>
            </p:txBody>
          </p:sp>
          <p:sp>
            <p:nvSpPr>
              <p:cNvPr id="67605" name="文本框 2"/>
              <p:cNvSpPr txBox="1">
                <a:spLocks noChangeArrowheads="1"/>
              </p:cNvSpPr>
              <p:nvPr/>
            </p:nvSpPr>
            <p:spPr bwMode="auto">
              <a:xfrm>
                <a:off x="7647" y="7911"/>
                <a:ext cx="914" cy="8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21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l</a:t>
                </a:r>
              </a:p>
            </p:txBody>
          </p:sp>
        </p:grpSp>
        <p:sp>
          <p:nvSpPr>
            <p:cNvPr id="67601" name="Oval 14"/>
            <p:cNvSpPr>
              <a:spLocks noChangeArrowheads="1"/>
            </p:cNvSpPr>
            <p:nvPr/>
          </p:nvSpPr>
          <p:spPr bwMode="auto">
            <a:xfrm>
              <a:off x="4720" y="8220"/>
              <a:ext cx="115" cy="115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 bwMode="auto">
          <a:xfrm>
            <a:off x="1107508" y="3205021"/>
            <a:ext cx="3468687" cy="886135"/>
            <a:chOff x="1758" y="5875"/>
            <a:chExt cx="6867" cy="1861"/>
          </a:xfrm>
        </p:grpSpPr>
        <p:sp>
          <p:nvSpPr>
            <p:cNvPr id="67594" name="Line 6"/>
            <p:cNvSpPr>
              <a:spLocks noChangeShapeType="1"/>
            </p:cNvSpPr>
            <p:nvPr/>
          </p:nvSpPr>
          <p:spPr bwMode="auto">
            <a:xfrm>
              <a:off x="4155" y="6635"/>
              <a:ext cx="4195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595" name="Text Box 7"/>
            <p:cNvSpPr txBox="1">
              <a:spLocks noChangeArrowheads="1"/>
            </p:cNvSpPr>
            <p:nvPr/>
          </p:nvSpPr>
          <p:spPr bwMode="auto">
            <a:xfrm>
              <a:off x="5745" y="6863"/>
              <a:ext cx="840" cy="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100" b="1" i="1">
                  <a:solidFill>
                    <a:srgbClr val="FF00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C</a:t>
              </a:r>
            </a:p>
          </p:txBody>
        </p:sp>
        <p:sp>
          <p:nvSpPr>
            <p:cNvPr id="67596" name="Text Box 8"/>
            <p:cNvSpPr txBox="1">
              <a:spLocks noChangeArrowheads="1"/>
            </p:cNvSpPr>
            <p:nvPr/>
          </p:nvSpPr>
          <p:spPr bwMode="auto">
            <a:xfrm>
              <a:off x="4257" y="5875"/>
              <a:ext cx="840" cy="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100" b="1" i="1" dirty="0">
                  <a:solidFill>
                    <a:srgbClr val="FF00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E</a:t>
              </a:r>
            </a:p>
          </p:txBody>
        </p:sp>
        <p:sp>
          <p:nvSpPr>
            <p:cNvPr id="67597" name="Text Box 9"/>
            <p:cNvSpPr txBox="1">
              <a:spLocks noChangeArrowheads="1"/>
            </p:cNvSpPr>
            <p:nvPr/>
          </p:nvSpPr>
          <p:spPr bwMode="auto">
            <a:xfrm>
              <a:off x="7785" y="5895"/>
              <a:ext cx="840" cy="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100" b="1" i="1" dirty="0">
                  <a:solidFill>
                    <a:srgbClr val="FF00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F</a:t>
              </a:r>
            </a:p>
          </p:txBody>
        </p:sp>
        <p:sp>
          <p:nvSpPr>
            <p:cNvPr id="67598" name="Oval 10"/>
            <p:cNvSpPr>
              <a:spLocks noChangeArrowheads="1"/>
            </p:cNvSpPr>
            <p:nvPr/>
          </p:nvSpPr>
          <p:spPr bwMode="auto">
            <a:xfrm>
              <a:off x="6002" y="6588"/>
              <a:ext cx="112" cy="11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endParaRPr>
            </a:p>
          </p:txBody>
        </p:sp>
        <p:sp>
          <p:nvSpPr>
            <p:cNvPr id="67599" name="文本框 1"/>
            <p:cNvSpPr txBox="1">
              <a:spLocks noChangeArrowheads="1"/>
            </p:cNvSpPr>
            <p:nvPr/>
          </p:nvSpPr>
          <p:spPr bwMode="auto">
            <a:xfrm>
              <a:off x="1758" y="6357"/>
              <a:ext cx="1163" cy="9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 dirty="0">
                  <a:solidFill>
                    <a:srgbClr val="0000FF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解：</a:t>
              </a:r>
            </a:p>
          </p:txBody>
        </p:sp>
      </p:grpSp>
      <p:sp>
        <p:nvSpPr>
          <p:cNvPr id="67590" name="TextBox 4"/>
          <p:cNvSpPr txBox="1">
            <a:spLocks noChangeArrowheads="1"/>
          </p:cNvSpPr>
          <p:nvPr/>
        </p:nvSpPr>
        <p:spPr bwMode="auto">
          <a:xfrm>
            <a:off x="5249037" y="1802635"/>
            <a:ext cx="36957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(2) </a:t>
            </a:r>
            <a:r>
              <a:rPr lang="zh-CN" altLang="en-US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点 </a:t>
            </a:r>
            <a:r>
              <a:rPr lang="en-US" altLang="zh-CN" sz="28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 </a:t>
            </a:r>
            <a:r>
              <a:rPr lang="zh-CN" altLang="en-US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在直线 </a:t>
            </a:r>
            <a:r>
              <a:rPr lang="en-US" altLang="zh-CN" sz="28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l </a:t>
            </a:r>
            <a:r>
              <a:rPr lang="zh-CN" altLang="en-US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外</a:t>
            </a:r>
            <a:r>
              <a:rPr lang="en-US" altLang="zh-CN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</a:p>
          <a:p>
            <a:pPr eaLnBrk="1" hangingPunct="1"/>
            <a:endParaRPr lang="zh-CN" altLang="en-US" sz="2800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pic>
        <p:nvPicPr>
          <p:cNvPr id="67606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00" y="1250806"/>
            <a:ext cx="560387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75" name="Text Box 11"/>
          <p:cNvSpPr txBox="1">
            <a:spLocks noChangeArrowheads="1"/>
          </p:cNvSpPr>
          <p:nvPr/>
        </p:nvSpPr>
        <p:spPr bwMode="auto">
          <a:xfrm>
            <a:off x="2560072" y="4141492"/>
            <a:ext cx="394493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记作： 射线 </a:t>
            </a:r>
            <a:r>
              <a:rPr lang="en-US" altLang="zh-CN" sz="24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或射线</a:t>
            </a:r>
            <a:r>
              <a:rPr lang="en-US" altLang="zh-CN" sz="2400" b="1" i="1" dirty="0">
                <a:latin typeface="Times New Roman" pitchFamily="18" charset="0"/>
                <a:cs typeface="Times New Roman" pitchFamily="18" charset="0"/>
              </a:rPr>
              <a:t>d 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grpSp>
        <p:nvGrpSpPr>
          <p:cNvPr id="3" name="组合 2"/>
          <p:cNvGrpSpPr/>
          <p:nvPr/>
        </p:nvGrpSpPr>
        <p:grpSpPr bwMode="auto">
          <a:xfrm>
            <a:off x="3934848" y="2731137"/>
            <a:ext cx="1697037" cy="74613"/>
            <a:chOff x="4130" y="3984"/>
            <a:chExt cx="3565" cy="159"/>
          </a:xfrm>
        </p:grpSpPr>
        <p:grpSp>
          <p:nvGrpSpPr>
            <p:cNvPr id="68628" name="组合 1"/>
            <p:cNvGrpSpPr/>
            <p:nvPr/>
          </p:nvGrpSpPr>
          <p:grpSpPr bwMode="auto">
            <a:xfrm>
              <a:off x="4215" y="4005"/>
              <a:ext cx="3480" cy="138"/>
              <a:chOff x="4215" y="4005"/>
              <a:chExt cx="3480" cy="138"/>
            </a:xfrm>
          </p:grpSpPr>
          <p:sp>
            <p:nvSpPr>
              <p:cNvPr id="68630" name="Line 26"/>
              <p:cNvSpPr>
                <a:spLocks noChangeShapeType="1"/>
              </p:cNvSpPr>
              <p:nvPr/>
            </p:nvSpPr>
            <p:spPr bwMode="auto">
              <a:xfrm>
                <a:off x="4215" y="4056"/>
                <a:ext cx="348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8631" name="Oval 10"/>
              <p:cNvSpPr>
                <a:spLocks noChangeArrowheads="1"/>
              </p:cNvSpPr>
              <p:nvPr/>
            </p:nvSpPr>
            <p:spPr bwMode="auto">
              <a:xfrm flipH="1" flipV="1">
                <a:off x="6167" y="4005"/>
                <a:ext cx="120" cy="137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68629" name="Oval 27"/>
            <p:cNvSpPr>
              <a:spLocks noChangeArrowheads="1"/>
            </p:cNvSpPr>
            <p:nvPr/>
          </p:nvSpPr>
          <p:spPr bwMode="auto">
            <a:xfrm flipH="1" flipV="1">
              <a:off x="4130" y="3984"/>
              <a:ext cx="85" cy="14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 bwMode="auto">
          <a:xfrm>
            <a:off x="3798322" y="2326322"/>
            <a:ext cx="2271712" cy="490379"/>
            <a:chOff x="3832" y="3698"/>
            <a:chExt cx="4771" cy="1029"/>
          </a:xfrm>
        </p:grpSpPr>
        <p:sp>
          <p:nvSpPr>
            <p:cNvPr id="68625" name="Text Box 28"/>
            <p:cNvSpPr txBox="1">
              <a:spLocks noChangeArrowheads="1"/>
            </p:cNvSpPr>
            <p:nvPr/>
          </p:nvSpPr>
          <p:spPr bwMode="auto">
            <a:xfrm>
              <a:off x="3832" y="3698"/>
              <a:ext cx="681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2100" b="1" i="1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O</a:t>
              </a:r>
            </a:p>
          </p:txBody>
        </p:sp>
        <p:sp>
          <p:nvSpPr>
            <p:cNvPr id="68626" name="Text Box 29"/>
            <p:cNvSpPr txBox="1">
              <a:spLocks noChangeArrowheads="1"/>
            </p:cNvSpPr>
            <p:nvPr/>
          </p:nvSpPr>
          <p:spPr bwMode="auto">
            <a:xfrm>
              <a:off x="5754" y="3719"/>
              <a:ext cx="1200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2100" b="1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</a:p>
          </p:txBody>
        </p:sp>
        <p:sp>
          <p:nvSpPr>
            <p:cNvPr id="68627" name="Text Box 30"/>
            <p:cNvSpPr txBox="1">
              <a:spLocks noChangeArrowheads="1"/>
            </p:cNvSpPr>
            <p:nvPr/>
          </p:nvSpPr>
          <p:spPr bwMode="auto">
            <a:xfrm>
              <a:off x="7695" y="3855"/>
              <a:ext cx="908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2100" b="1" i="1">
                  <a:latin typeface="Times New Roman" pitchFamily="18" charset="0"/>
                  <a:cs typeface="Times New Roman" pitchFamily="18" charset="0"/>
                </a:rPr>
                <a:t>d</a:t>
              </a:r>
            </a:p>
          </p:txBody>
        </p:sp>
      </p:grpSp>
      <p:sp>
        <p:nvSpPr>
          <p:cNvPr id="88096" name="Text Box 32"/>
          <p:cNvSpPr txBox="1">
            <a:spLocks noChangeArrowheads="1"/>
          </p:cNvSpPr>
          <p:nvPr/>
        </p:nvSpPr>
        <p:spPr bwMode="auto">
          <a:xfrm>
            <a:off x="1046082" y="3023237"/>
            <a:ext cx="7773987" cy="1118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4000"/>
              </a:lnSpc>
            </a:pP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射线用它的端点和射线上的另一点来表示 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表示端点的字母必须写在前面 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或用一个小写字母表示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94216" name="Rectangle 8"/>
          <p:cNvSpPr>
            <a:spLocks noChangeArrowheads="1"/>
          </p:cNvSpPr>
          <p:nvPr/>
        </p:nvSpPr>
        <p:spPr bwMode="auto">
          <a:xfrm>
            <a:off x="1474609" y="1591313"/>
            <a:ext cx="59340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6" tIns="45712" rIns="91426" bIns="45712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类比直线的表示方法，想一想射线该如何表示？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  </a:t>
            </a:r>
            <a:endParaRPr lang="en-US" altLang="zh-CN" sz="2400" b="1" i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  <a:sym typeface="宋体" panose="02010600030101010101" pitchFamily="2" charset="-122"/>
            </a:endParaRPr>
          </a:p>
        </p:txBody>
      </p:sp>
      <p:sp>
        <p:nvSpPr>
          <p:cNvPr id="68610" name="文本框 6151"/>
          <p:cNvSpPr txBox="1">
            <a:spLocks noChangeArrowheads="1"/>
          </p:cNvSpPr>
          <p:nvPr/>
        </p:nvSpPr>
        <p:spPr bwMode="auto">
          <a:xfrm>
            <a:off x="4542366" y="1103883"/>
            <a:ext cx="1731645" cy="46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射线、线段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5314471" y="2685100"/>
            <a:ext cx="3310281" cy="1514781"/>
            <a:chOff x="2783590" y="2052132"/>
            <a:chExt cx="3934454" cy="1669328"/>
          </a:xfrm>
        </p:grpSpPr>
        <p:sp>
          <p:nvSpPr>
            <p:cNvPr id="2" name="云形标注 1"/>
            <p:cNvSpPr/>
            <p:nvPr/>
          </p:nvSpPr>
          <p:spPr>
            <a:xfrm>
              <a:off x="2783590" y="2052132"/>
              <a:ext cx="3934454" cy="1669328"/>
            </a:xfrm>
            <a:prstGeom prst="cloudCallout">
              <a:avLst>
                <a:gd name="adj1" fmla="val -65215"/>
                <a:gd name="adj2" fmla="val 57505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Text Box 11"/>
            <p:cNvSpPr txBox="1">
              <a:spLocks noChangeArrowheads="1"/>
            </p:cNvSpPr>
            <p:nvPr/>
          </p:nvSpPr>
          <p:spPr bwMode="auto">
            <a:xfrm>
              <a:off x="3244053" y="2254972"/>
              <a:ext cx="3473991" cy="1322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zh-CN" altLang="en-US" sz="2400" b="1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射线 </a:t>
              </a:r>
              <a:r>
                <a:rPr lang="en-US" altLang="zh-CN" sz="2400" b="1" i="1" dirty="0">
                  <a:solidFill>
                    <a:srgbClr val="FF0000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OA </a:t>
              </a:r>
              <a:r>
                <a:rPr lang="zh-CN" altLang="en-US" sz="2400" b="1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与射线 </a:t>
              </a:r>
              <a:r>
                <a:rPr lang="en-US" altLang="zh-CN" sz="2400" b="1" i="1" dirty="0">
                  <a:solidFill>
                    <a:srgbClr val="FF0000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  <a:sym typeface="宋体" panose="02010600030101010101" pitchFamily="2" charset="-122"/>
                </a:rPr>
                <a:t>A</a:t>
              </a:r>
              <a:r>
                <a:rPr lang="en-US" altLang="zh-CN" sz="2400" b="1" i="1" dirty="0">
                  <a:solidFill>
                    <a:srgbClr val="FF0000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  <a:sym typeface="Arial" panose="020B0604020202020204" pitchFamily="34" charset="0"/>
                </a:rPr>
                <a:t>O </a:t>
              </a:r>
              <a:r>
                <a:rPr lang="zh-CN" altLang="en-US" sz="2400" b="1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有区别吗</a:t>
              </a:r>
              <a:r>
                <a:rPr lang="en-US" altLang="zh-CN" sz="2400" b="1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?</a:t>
              </a:r>
              <a:endParaRPr lang="en-US" altLang="zh-CN" sz="20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24" name="组合 23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26" name="圆角矩形 25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活动二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25" name="直接连接符 24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8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8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4"/>
          <p:cNvGrpSpPr/>
          <p:nvPr/>
        </p:nvGrpSpPr>
        <p:grpSpPr bwMode="auto">
          <a:xfrm>
            <a:off x="3351213" y="2174877"/>
            <a:ext cx="1657350" cy="65087"/>
            <a:chOff x="1056" y="1506"/>
            <a:chExt cx="1392" cy="54"/>
          </a:xfrm>
        </p:grpSpPr>
        <p:sp>
          <p:nvSpPr>
            <p:cNvPr id="69652" name="Line 5"/>
            <p:cNvSpPr>
              <a:spLocks noChangeShapeType="1"/>
            </p:cNvSpPr>
            <p:nvPr/>
          </p:nvSpPr>
          <p:spPr bwMode="auto">
            <a:xfrm>
              <a:off x="1104" y="1536"/>
              <a:ext cx="1296" cy="0"/>
            </a:xfrm>
            <a:prstGeom prst="line">
              <a:avLst/>
            </a:prstGeom>
            <a:noFill/>
            <a:ln w="28575">
              <a:solidFill>
                <a:srgbClr val="333333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653" name="Oval 6"/>
            <p:cNvSpPr>
              <a:spLocks noChangeArrowheads="1"/>
            </p:cNvSpPr>
            <p:nvPr/>
          </p:nvSpPr>
          <p:spPr bwMode="auto">
            <a:xfrm flipH="1" flipV="1">
              <a:off x="2400" y="1506"/>
              <a:ext cx="48" cy="4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rgbClr val="333333"/>
              </a:solidFill>
              <a:miter lim="800000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654" name="Oval 7"/>
            <p:cNvSpPr>
              <a:spLocks noChangeArrowheads="1"/>
            </p:cNvSpPr>
            <p:nvPr/>
          </p:nvSpPr>
          <p:spPr bwMode="auto">
            <a:xfrm flipH="1" flipV="1">
              <a:off x="1056" y="1512"/>
              <a:ext cx="48" cy="48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rgbClr val="333333"/>
              </a:solidFill>
              <a:miter lim="800000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8073" name="Text Box 9"/>
          <p:cNvSpPr txBox="1">
            <a:spLocks noChangeArrowheads="1"/>
          </p:cNvSpPr>
          <p:nvPr/>
        </p:nvSpPr>
        <p:spPr bwMode="auto">
          <a:xfrm>
            <a:off x="3112770" y="4169274"/>
            <a:ext cx="23780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记作：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线段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a.</a:t>
            </a:r>
          </a:p>
        </p:txBody>
      </p:sp>
      <p:sp>
        <p:nvSpPr>
          <p:cNvPr id="88097" name="Text Box 33"/>
          <p:cNvSpPr txBox="1">
            <a:spLocks noChangeArrowheads="1"/>
          </p:cNvSpPr>
          <p:nvPr/>
        </p:nvSpPr>
        <p:spPr bwMode="auto">
          <a:xfrm>
            <a:off x="1722510" y="2414232"/>
            <a:ext cx="6537325" cy="186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60000"/>
              </a:lnSpc>
            </a:pPr>
            <a:r>
              <a:rPr lang="en-US" altLang="zh-CN" sz="2400" b="1" dirty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2. 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线段 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(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1) 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用表示端点的两个大写字母表示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.</a:t>
            </a:r>
          </a:p>
          <a:p>
            <a:pPr eaLnBrk="1" hangingPunct="1">
              <a:lnSpc>
                <a:spcPct val="160000"/>
              </a:lnSpc>
            </a:pPr>
            <a:endParaRPr lang="en-US" altLang="zh-CN" sz="2400" b="1" dirty="0">
              <a:latin typeface="Times New Roman" pitchFamily="18" charset="0"/>
              <a:cs typeface="Times New Roman" pitchFamily="18" charset="0"/>
              <a:sym typeface="Wingdings" panose="05000000000000000000" pitchFamily="2" charset="2"/>
            </a:endParaRPr>
          </a:p>
          <a:p>
            <a:pPr eaLnBrk="1" hangingPunct="1">
              <a:lnSpc>
                <a:spcPct val="160000"/>
              </a:lnSpc>
            </a:pP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             (2) 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用一个小写字母表示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pSp>
        <p:nvGrpSpPr>
          <p:cNvPr id="3" name="组合 1"/>
          <p:cNvGrpSpPr/>
          <p:nvPr/>
        </p:nvGrpSpPr>
        <p:grpSpPr bwMode="auto">
          <a:xfrm>
            <a:off x="3161193" y="1760539"/>
            <a:ext cx="2031521" cy="847568"/>
            <a:chOff x="4271" y="1623"/>
            <a:chExt cx="4267" cy="1778"/>
          </a:xfrm>
        </p:grpSpPr>
        <p:sp>
          <p:nvSpPr>
            <p:cNvPr id="69649" name="Text Box 8"/>
            <p:cNvSpPr txBox="1">
              <a:spLocks noChangeArrowheads="1"/>
            </p:cNvSpPr>
            <p:nvPr/>
          </p:nvSpPr>
          <p:spPr bwMode="auto">
            <a:xfrm>
              <a:off x="5930" y="2529"/>
              <a:ext cx="960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2100" b="1" i="1">
                  <a:latin typeface="Times New Roman" pitchFamily="18" charset="0"/>
                  <a:cs typeface="Times New Roman" pitchFamily="18" charset="0"/>
                </a:rPr>
                <a:t>a</a:t>
              </a:r>
            </a:p>
          </p:txBody>
        </p:sp>
        <p:sp>
          <p:nvSpPr>
            <p:cNvPr id="69650" name="Text Box 39"/>
            <p:cNvSpPr txBox="1">
              <a:spLocks noChangeArrowheads="1"/>
            </p:cNvSpPr>
            <p:nvPr/>
          </p:nvSpPr>
          <p:spPr bwMode="auto">
            <a:xfrm>
              <a:off x="4271" y="1623"/>
              <a:ext cx="765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100" b="1" i="1">
                  <a:latin typeface="Times New Roman" pitchFamily="18" charset="0"/>
                  <a:cs typeface="Times New Roman" pitchFamily="18" charset="0"/>
                </a:rPr>
                <a:t>A</a:t>
              </a:r>
            </a:p>
          </p:txBody>
        </p:sp>
        <p:sp>
          <p:nvSpPr>
            <p:cNvPr id="69651" name="Text Box 40"/>
            <p:cNvSpPr txBox="1">
              <a:spLocks noChangeArrowheads="1"/>
            </p:cNvSpPr>
            <p:nvPr/>
          </p:nvSpPr>
          <p:spPr bwMode="auto">
            <a:xfrm>
              <a:off x="7858" y="1623"/>
              <a:ext cx="680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2100" b="1" i="1" dirty="0"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</p:grpSp>
      <p:sp>
        <p:nvSpPr>
          <p:cNvPr id="88066" name="Text Box 2"/>
          <p:cNvSpPr txBox="1">
            <a:spLocks noChangeArrowheads="1"/>
          </p:cNvSpPr>
          <p:nvPr/>
        </p:nvSpPr>
        <p:spPr bwMode="auto">
          <a:xfrm>
            <a:off x="3112770" y="3023629"/>
            <a:ext cx="48704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记作：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线段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或线段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BA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</p:txBody>
      </p:sp>
      <p:sp>
        <p:nvSpPr>
          <p:cNvPr id="94216" name="Rectangle 8"/>
          <p:cNvSpPr>
            <a:spLocks noChangeArrowheads="1"/>
          </p:cNvSpPr>
          <p:nvPr/>
        </p:nvSpPr>
        <p:spPr bwMode="auto">
          <a:xfrm>
            <a:off x="1924051" y="1039814"/>
            <a:ext cx="634682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6" tIns="45712" rIns="91426" bIns="45712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类比直线的表示方法，想一想线段该如何表示？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  </a:t>
            </a:r>
            <a:endParaRPr lang="en-US" altLang="zh-CN" sz="2400" b="1" i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  <a:sym typeface="宋体" panose="02010600030101010101" pitchFamily="2" charset="-122"/>
            </a:endParaRPr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02" t="8041" r="13842" b="5246"/>
          <a:stretch>
            <a:fillRect/>
          </a:stretch>
        </p:blipFill>
        <p:spPr bwMode="auto">
          <a:xfrm>
            <a:off x="955676" y="931069"/>
            <a:ext cx="647701" cy="6477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8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8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80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80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8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8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73" grpId="0" autoUpdateAnimBg="0"/>
      <p:bldP spid="88097" grpId="0" uiExpand="1" build="p" autoUpdateAnimBg="0"/>
      <p:bldP spid="88066" grpId="0" autoUpdateAnimBg="0"/>
      <p:bldP spid="942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 bwMode="auto">
          <a:xfrm>
            <a:off x="3545207" y="2766655"/>
            <a:ext cx="1998663" cy="576738"/>
            <a:chOff x="1968" y="3453"/>
            <a:chExt cx="4197" cy="1211"/>
          </a:xfrm>
        </p:grpSpPr>
        <p:grpSp>
          <p:nvGrpSpPr>
            <p:cNvPr id="70682" name="组合 3"/>
            <p:cNvGrpSpPr/>
            <p:nvPr/>
          </p:nvGrpSpPr>
          <p:grpSpPr bwMode="auto">
            <a:xfrm>
              <a:off x="1968" y="3453"/>
              <a:ext cx="2950" cy="1211"/>
              <a:chOff x="4593" y="2236"/>
              <a:chExt cx="2950" cy="1211"/>
            </a:xfrm>
          </p:grpSpPr>
          <p:sp>
            <p:nvSpPr>
              <p:cNvPr id="70684" name="Line 3"/>
              <p:cNvSpPr>
                <a:spLocks noChangeShapeType="1"/>
              </p:cNvSpPr>
              <p:nvPr/>
            </p:nvSpPr>
            <p:spPr bwMode="auto">
              <a:xfrm>
                <a:off x="4925" y="3360"/>
                <a:ext cx="227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oval" w="med" len="med"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70685" name="Group 17"/>
              <p:cNvGrpSpPr/>
              <p:nvPr/>
            </p:nvGrpSpPr>
            <p:grpSpPr bwMode="auto">
              <a:xfrm>
                <a:off x="4593" y="2236"/>
                <a:ext cx="2950" cy="1211"/>
                <a:chOff x="702" y="2562"/>
                <a:chExt cx="1746" cy="484"/>
              </a:xfrm>
            </p:grpSpPr>
            <p:sp>
              <p:nvSpPr>
                <p:cNvPr id="70686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702" y="2562"/>
                  <a:ext cx="384" cy="4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spcBef>
                      <a:spcPct val="50000"/>
                    </a:spcBef>
                  </a:pPr>
                  <a:r>
                    <a:rPr lang="en-US" altLang="zh-CN" sz="2100" i="1">
                      <a:latin typeface="Times New Roman" pitchFamily="18" charset="0"/>
                      <a:ea typeface="黑体" panose="02010609060101010101" pitchFamily="49" charset="-122"/>
                      <a:cs typeface="Times New Roman" pitchFamily="18" charset="0"/>
                    </a:rPr>
                    <a:t>A</a:t>
                  </a:r>
                </a:p>
              </p:txBody>
            </p:sp>
            <p:sp>
              <p:nvSpPr>
                <p:cNvPr id="70687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2016" y="2562"/>
                  <a:ext cx="432" cy="4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spcBef>
                      <a:spcPct val="50000"/>
                    </a:spcBef>
                  </a:pPr>
                  <a:r>
                    <a:rPr lang="en-US" altLang="zh-CN" sz="2100" i="1">
                      <a:latin typeface="Times New Roman" pitchFamily="18" charset="0"/>
                      <a:ea typeface="黑体" panose="02010609060101010101" pitchFamily="49" charset="-122"/>
                      <a:cs typeface="Times New Roman" pitchFamily="18" charset="0"/>
                    </a:rPr>
                    <a:t>B</a:t>
                  </a:r>
                </a:p>
              </p:txBody>
            </p:sp>
          </p:grpSp>
        </p:grpSp>
        <p:cxnSp>
          <p:nvCxnSpPr>
            <p:cNvPr id="70683" name="直接连接符 8"/>
            <p:cNvCxnSpPr>
              <a:cxnSpLocks noChangeShapeType="1"/>
            </p:cNvCxnSpPr>
            <p:nvPr/>
          </p:nvCxnSpPr>
          <p:spPr bwMode="auto">
            <a:xfrm>
              <a:off x="4553" y="4571"/>
              <a:ext cx="161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8" name="组合 17"/>
          <p:cNvGrpSpPr/>
          <p:nvPr/>
        </p:nvGrpSpPr>
        <p:grpSpPr bwMode="auto">
          <a:xfrm>
            <a:off x="2926081" y="2765230"/>
            <a:ext cx="2647950" cy="576895"/>
            <a:chOff x="1638" y="3404"/>
            <a:chExt cx="5560" cy="1208"/>
          </a:xfrm>
        </p:grpSpPr>
        <p:grpSp>
          <p:nvGrpSpPr>
            <p:cNvPr id="70675" name="组合 10"/>
            <p:cNvGrpSpPr/>
            <p:nvPr/>
          </p:nvGrpSpPr>
          <p:grpSpPr bwMode="auto">
            <a:xfrm>
              <a:off x="2938" y="3404"/>
              <a:ext cx="2950" cy="1208"/>
              <a:chOff x="4593" y="2233"/>
              <a:chExt cx="2950" cy="1208"/>
            </a:xfrm>
          </p:grpSpPr>
          <p:sp>
            <p:nvSpPr>
              <p:cNvPr id="70678" name="Line 3"/>
              <p:cNvSpPr>
                <a:spLocks noChangeShapeType="1"/>
              </p:cNvSpPr>
              <p:nvPr/>
            </p:nvSpPr>
            <p:spPr bwMode="auto">
              <a:xfrm>
                <a:off x="4925" y="3360"/>
                <a:ext cx="227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oval" w="med" len="med"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70679" name="Group 17"/>
              <p:cNvGrpSpPr/>
              <p:nvPr/>
            </p:nvGrpSpPr>
            <p:grpSpPr bwMode="auto">
              <a:xfrm>
                <a:off x="4593" y="2233"/>
                <a:ext cx="2950" cy="1208"/>
                <a:chOff x="702" y="2562"/>
                <a:chExt cx="1746" cy="483"/>
              </a:xfrm>
            </p:grpSpPr>
            <p:sp>
              <p:nvSpPr>
                <p:cNvPr id="70680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702" y="2562"/>
                  <a:ext cx="384" cy="4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spcBef>
                      <a:spcPct val="50000"/>
                    </a:spcBef>
                  </a:pPr>
                  <a:r>
                    <a:rPr lang="en-US" altLang="zh-CN" sz="2100" i="1">
                      <a:latin typeface="Times New Roman" pitchFamily="18" charset="0"/>
                      <a:ea typeface="黑体" panose="02010609060101010101" pitchFamily="49" charset="-122"/>
                      <a:cs typeface="Times New Roman" pitchFamily="18" charset="0"/>
                    </a:rPr>
                    <a:t>A</a:t>
                  </a:r>
                </a:p>
              </p:txBody>
            </p:sp>
            <p:sp>
              <p:nvSpPr>
                <p:cNvPr id="70681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2016" y="2562"/>
                  <a:ext cx="432" cy="4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  <a:spcBef>
                      <a:spcPct val="50000"/>
                    </a:spcBef>
                  </a:pPr>
                  <a:r>
                    <a:rPr lang="en-US" altLang="zh-CN" sz="2100" i="1">
                      <a:latin typeface="Times New Roman" pitchFamily="18" charset="0"/>
                      <a:ea typeface="黑体" panose="02010609060101010101" pitchFamily="49" charset="-122"/>
                      <a:cs typeface="Times New Roman" pitchFamily="18" charset="0"/>
                    </a:rPr>
                    <a:t>B</a:t>
                  </a:r>
                </a:p>
              </p:txBody>
            </p:sp>
          </p:grpSp>
        </p:grpSp>
        <p:cxnSp>
          <p:nvCxnSpPr>
            <p:cNvPr id="70676" name="直接连接符 15"/>
            <p:cNvCxnSpPr>
              <a:cxnSpLocks noChangeShapeType="1"/>
            </p:cNvCxnSpPr>
            <p:nvPr/>
          </p:nvCxnSpPr>
          <p:spPr bwMode="auto">
            <a:xfrm>
              <a:off x="5586" y="4519"/>
              <a:ext cx="161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0677" name="直接连接符 16"/>
            <p:cNvCxnSpPr>
              <a:cxnSpLocks noChangeShapeType="1"/>
            </p:cNvCxnSpPr>
            <p:nvPr/>
          </p:nvCxnSpPr>
          <p:spPr bwMode="auto">
            <a:xfrm>
              <a:off x="1638" y="4519"/>
              <a:ext cx="161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3553" name="Text Box 2"/>
          <p:cNvSpPr txBox="1">
            <a:spLocks noChangeArrowheads="1"/>
          </p:cNvSpPr>
          <p:nvPr/>
        </p:nvSpPr>
        <p:spPr bwMode="auto">
          <a:xfrm>
            <a:off x="716055" y="2212100"/>
            <a:ext cx="47434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直线、射线、线段三者的联系：</a:t>
            </a:r>
          </a:p>
        </p:txBody>
      </p:sp>
      <p:grpSp>
        <p:nvGrpSpPr>
          <p:cNvPr id="2" name="组合 1"/>
          <p:cNvGrpSpPr/>
          <p:nvPr/>
        </p:nvGrpSpPr>
        <p:grpSpPr bwMode="auto">
          <a:xfrm>
            <a:off x="3545206" y="2757291"/>
            <a:ext cx="1423988" cy="576895"/>
            <a:chOff x="4551" y="2193"/>
            <a:chExt cx="2990" cy="1208"/>
          </a:xfrm>
        </p:grpSpPr>
        <p:sp>
          <p:nvSpPr>
            <p:cNvPr id="70671" name="Line 3"/>
            <p:cNvSpPr>
              <a:spLocks noChangeShapeType="1"/>
            </p:cNvSpPr>
            <p:nvPr/>
          </p:nvSpPr>
          <p:spPr bwMode="auto">
            <a:xfrm>
              <a:off x="4925" y="3300"/>
              <a:ext cx="22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70672" name="Group 17"/>
            <p:cNvGrpSpPr/>
            <p:nvPr/>
          </p:nvGrpSpPr>
          <p:grpSpPr bwMode="auto">
            <a:xfrm>
              <a:off x="4551" y="2193"/>
              <a:ext cx="2990" cy="1208"/>
              <a:chOff x="678" y="2546"/>
              <a:chExt cx="1770" cy="483"/>
            </a:xfrm>
          </p:grpSpPr>
          <p:sp>
            <p:nvSpPr>
              <p:cNvPr id="70673" name="Text Box 20"/>
              <p:cNvSpPr txBox="1">
                <a:spLocks noChangeArrowheads="1"/>
              </p:cNvSpPr>
              <p:nvPr/>
            </p:nvSpPr>
            <p:spPr bwMode="auto">
              <a:xfrm>
                <a:off x="678" y="2546"/>
                <a:ext cx="384" cy="4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  <a:spcBef>
                    <a:spcPct val="50000"/>
                  </a:spcBef>
                </a:pPr>
                <a:r>
                  <a:rPr lang="en-US" altLang="zh-CN" sz="21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A</a:t>
                </a:r>
              </a:p>
            </p:txBody>
          </p:sp>
          <p:sp>
            <p:nvSpPr>
              <p:cNvPr id="70674" name="Text Box 21"/>
              <p:cNvSpPr txBox="1">
                <a:spLocks noChangeArrowheads="1"/>
              </p:cNvSpPr>
              <p:nvPr/>
            </p:nvSpPr>
            <p:spPr bwMode="auto">
              <a:xfrm>
                <a:off x="2016" y="2546"/>
                <a:ext cx="432" cy="4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  <a:spcBef>
                    <a:spcPct val="50000"/>
                  </a:spcBef>
                </a:pPr>
                <a:r>
                  <a:rPr lang="en-US" altLang="zh-CN" sz="21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B</a:t>
                </a:r>
              </a:p>
            </p:txBody>
          </p:sp>
        </p:grpSp>
      </p:grpSp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826866" y="3960330"/>
            <a:ext cx="613822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t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将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线段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向</a:t>
            </a: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两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个方向无限延长就形成了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直线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Text Box 23"/>
          <p:cNvSpPr txBox="1">
            <a:spLocks noChangeArrowheads="1"/>
          </p:cNvSpPr>
          <p:nvPr/>
        </p:nvSpPr>
        <p:spPr bwMode="auto">
          <a:xfrm>
            <a:off x="583979" y="3343393"/>
            <a:ext cx="664576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t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将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线段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向</a:t>
            </a: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一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个方向无限延长就形成了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射线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801" name="Rectangle 8"/>
          <p:cNvSpPr>
            <a:spLocks noChangeArrowheads="1"/>
          </p:cNvSpPr>
          <p:nvPr/>
        </p:nvSpPr>
        <p:spPr bwMode="auto">
          <a:xfrm>
            <a:off x="1581241" y="924855"/>
            <a:ext cx="535940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6" tIns="45712" rIns="91426" bIns="45712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 sz="210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 </a:t>
            </a:r>
            <a:endParaRPr lang="en-US" altLang="zh-CN" sz="2100" i="1">
              <a:latin typeface="Times New Roman" pitchFamily="18" charset="0"/>
              <a:ea typeface="黑体" panose="02010609060101010101" pitchFamily="49" charset="-122"/>
              <a:cs typeface="Times New Roman" pitchFamily="18" charset="0"/>
              <a:sym typeface="宋体" panose="02010600030101010101" pitchFamily="2" charset="-122"/>
            </a:endParaRPr>
          </a:p>
        </p:txBody>
      </p:sp>
      <p:sp>
        <p:nvSpPr>
          <p:cNvPr id="70665" name="文本框 5"/>
          <p:cNvSpPr txBox="1">
            <a:spLocks noChangeArrowheads="1"/>
          </p:cNvSpPr>
          <p:nvPr/>
        </p:nvSpPr>
        <p:spPr bwMode="auto">
          <a:xfrm>
            <a:off x="1121744" y="1058983"/>
            <a:ext cx="7856934" cy="112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      </a:t>
            </a:r>
            <a:r>
              <a:rPr lang="zh-CN" altLang="en-US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     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分别画一条直线、射线和线段，议一议它们之间的联系和区别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. </a:t>
            </a:r>
            <a:endParaRPr lang="zh-CN" altLang="en-US" sz="2400" b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926699" y="2301987"/>
            <a:ext cx="425383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线段和射线都是直线的一部分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458583" y="853235"/>
            <a:ext cx="1670588" cy="944308"/>
            <a:chOff x="312274" y="451929"/>
            <a:chExt cx="1670588" cy="944308"/>
          </a:xfrm>
        </p:grpSpPr>
        <p:grpSp>
          <p:nvGrpSpPr>
            <p:cNvPr id="36" name="组合 35"/>
            <p:cNvGrpSpPr/>
            <p:nvPr/>
          </p:nvGrpSpPr>
          <p:grpSpPr>
            <a:xfrm>
              <a:off x="312274" y="451929"/>
              <a:ext cx="1610505" cy="944308"/>
              <a:chOff x="312274" y="451929"/>
              <a:chExt cx="1610505" cy="944308"/>
            </a:xfrm>
          </p:grpSpPr>
          <p:pic>
            <p:nvPicPr>
              <p:cNvPr id="38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2274" y="451929"/>
                <a:ext cx="807231" cy="9443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9" name="流程图: 库存数据 38"/>
              <p:cNvSpPr/>
              <p:nvPr/>
            </p:nvSpPr>
            <p:spPr>
              <a:xfrm rot="10800000">
                <a:off x="835070" y="764930"/>
                <a:ext cx="1087709" cy="438801"/>
              </a:xfrm>
              <a:prstGeom prst="flowChartOnlineStorage">
                <a:avLst/>
              </a:prstGeom>
              <a:solidFill>
                <a:srgbClr val="99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kern="0" dirty="0">
                  <a:solidFill>
                    <a:prstClr val="white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endParaRPr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979562" y="772856"/>
              <a:ext cx="10033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zh-CN" altLang="en-US" sz="2000" kern="0" dirty="0">
                  <a:solidFill>
                    <a:prstClr val="white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画一画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96296E-6 L 0.36024 0.14321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03" y="71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59148E-6 L 0.01562 0.3357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" y="167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4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3" grpId="0"/>
      <p:bldP spid="23553" grpId="1"/>
      <p:bldP spid="3" grpId="0"/>
      <p:bldP spid="4" grpId="0"/>
      <p:bldP spid="4" grpId="1"/>
      <p:bldP spid="75801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Text Box 3"/>
          <p:cNvSpPr txBox="1">
            <a:spLocks noChangeArrowheads="1"/>
          </p:cNvSpPr>
          <p:nvPr/>
        </p:nvSpPr>
        <p:spPr bwMode="auto">
          <a:xfrm>
            <a:off x="999277" y="981751"/>
            <a:ext cx="55451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直线</a:t>
            </a: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、射线、</a:t>
            </a: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线段</a:t>
            </a: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三者的区别：</a:t>
            </a:r>
          </a:p>
        </p:txBody>
      </p:sp>
      <p:graphicFrame>
        <p:nvGraphicFramePr>
          <p:cNvPr id="96260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3103830"/>
              </p:ext>
            </p:extLst>
          </p:nvPr>
        </p:nvGraphicFramePr>
        <p:xfrm>
          <a:off x="1133474" y="1474298"/>
          <a:ext cx="7162800" cy="3135312"/>
        </p:xfrm>
        <a:graphic>
          <a:graphicData uri="http://schemas.openxmlformats.org/drawingml/2006/table">
            <a:tbl>
              <a:tblPr/>
              <a:tblGrid>
                <a:gridCol w="1162050"/>
                <a:gridCol w="1619250"/>
                <a:gridCol w="2619375"/>
                <a:gridCol w="1762125"/>
              </a:tblGrid>
              <a:tr h="4953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类型</a:t>
                      </a:r>
                    </a:p>
                  </a:txBody>
                  <a:tcPr marL="68584" marR="68584" marT="34290" marB="34290" anchor="ctr" horzOverflow="overflow">
                    <a:lnL w="28575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4" marR="68584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4" marR="68584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4" marR="68584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>
                      <a:solidFill>
                        <a:schemeClr val="tx1"/>
                      </a:solidFill>
                      <a:prstDash val="solid"/>
                    </a:lnR>
                    <a:lnT w="28575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921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线段</a:t>
                      </a:r>
                    </a:p>
                  </a:txBody>
                  <a:tcPr marL="68584" marR="68584" marT="34290" marB="34290" anchor="ctr" horzOverflow="overflow">
                    <a:lnL w="28575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4" marR="68584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4" marR="68584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4" marR="68584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963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射线</a:t>
                      </a:r>
                    </a:p>
                  </a:txBody>
                  <a:tcPr marL="68584" marR="68584" marT="34290" marB="34290" anchor="ctr" horzOverflow="overflow">
                    <a:lnL w="28575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4" marR="68584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4" marR="68584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4" marR="68584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82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直线</a:t>
                      </a:r>
                    </a:p>
                  </a:txBody>
                  <a:tcPr marL="68584" marR="68584" marT="34290" marB="34290" anchor="ctr" horzOverflow="overflow">
                    <a:lnL w="28575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4" marR="68584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4" marR="68584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4" marR="68584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6287" name="Text Box 31"/>
          <p:cNvSpPr txBox="1">
            <a:spLocks noChangeArrowheads="1"/>
          </p:cNvSpPr>
          <p:nvPr/>
        </p:nvSpPr>
        <p:spPr bwMode="auto">
          <a:xfrm>
            <a:off x="2193926" y="1546033"/>
            <a:ext cx="17827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端点个数</a:t>
            </a:r>
          </a:p>
        </p:txBody>
      </p:sp>
      <p:sp>
        <p:nvSpPr>
          <p:cNvPr id="96288" name="Text Box 32"/>
          <p:cNvSpPr txBox="1">
            <a:spLocks noChangeArrowheads="1"/>
          </p:cNvSpPr>
          <p:nvPr/>
        </p:nvSpPr>
        <p:spPr bwMode="auto">
          <a:xfrm>
            <a:off x="2599532" y="2102303"/>
            <a:ext cx="9715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个</a:t>
            </a:r>
          </a:p>
        </p:txBody>
      </p:sp>
      <p:sp>
        <p:nvSpPr>
          <p:cNvPr id="96289" name="Text Box 33"/>
          <p:cNvSpPr txBox="1">
            <a:spLocks noChangeArrowheads="1"/>
          </p:cNvSpPr>
          <p:nvPr/>
        </p:nvSpPr>
        <p:spPr bwMode="auto">
          <a:xfrm>
            <a:off x="4464048" y="2102300"/>
            <a:ext cx="1600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不能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延伸</a:t>
            </a:r>
          </a:p>
        </p:txBody>
      </p:sp>
      <p:sp>
        <p:nvSpPr>
          <p:cNvPr id="96290" name="Text Box 34"/>
          <p:cNvSpPr txBox="1">
            <a:spLocks noChangeArrowheads="1"/>
          </p:cNvSpPr>
          <p:nvPr/>
        </p:nvSpPr>
        <p:spPr bwMode="auto">
          <a:xfrm>
            <a:off x="4527547" y="1515653"/>
            <a:ext cx="13509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延伸性</a:t>
            </a:r>
          </a:p>
        </p:txBody>
      </p:sp>
      <p:sp>
        <p:nvSpPr>
          <p:cNvPr id="96291" name="Text Box 35"/>
          <p:cNvSpPr txBox="1">
            <a:spLocks noChangeArrowheads="1"/>
          </p:cNvSpPr>
          <p:nvPr/>
        </p:nvSpPr>
        <p:spPr bwMode="auto">
          <a:xfrm>
            <a:off x="6781799" y="1509601"/>
            <a:ext cx="1409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能否度量</a:t>
            </a:r>
          </a:p>
        </p:txBody>
      </p:sp>
      <p:sp>
        <p:nvSpPr>
          <p:cNvPr id="96292" name="Text Box 36"/>
          <p:cNvSpPr txBox="1">
            <a:spLocks noChangeArrowheads="1"/>
          </p:cNvSpPr>
          <p:nvPr/>
        </p:nvSpPr>
        <p:spPr bwMode="auto">
          <a:xfrm>
            <a:off x="6819899" y="2102300"/>
            <a:ext cx="13144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可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度量</a:t>
            </a:r>
          </a:p>
        </p:txBody>
      </p:sp>
      <p:sp>
        <p:nvSpPr>
          <p:cNvPr id="96293" name="Text Box 37"/>
          <p:cNvSpPr txBox="1">
            <a:spLocks noChangeArrowheads="1"/>
          </p:cNvSpPr>
          <p:nvPr/>
        </p:nvSpPr>
        <p:spPr bwMode="auto">
          <a:xfrm>
            <a:off x="2713832" y="2868768"/>
            <a:ext cx="7429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个</a:t>
            </a:r>
          </a:p>
        </p:txBody>
      </p:sp>
      <p:sp>
        <p:nvSpPr>
          <p:cNvPr id="96294" name="Text Box 38"/>
          <p:cNvSpPr txBox="1">
            <a:spLocks noChangeArrowheads="1"/>
          </p:cNvSpPr>
          <p:nvPr/>
        </p:nvSpPr>
        <p:spPr bwMode="auto">
          <a:xfrm>
            <a:off x="4149724" y="2684102"/>
            <a:ext cx="22891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向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一个方向</a:t>
            </a:r>
          </a:p>
          <a:p>
            <a:pPr algn="ctr" eaLnBrk="1" hangingPunct="1"/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无限延伸</a:t>
            </a:r>
          </a:p>
        </p:txBody>
      </p:sp>
      <p:sp>
        <p:nvSpPr>
          <p:cNvPr id="96295" name="Text Box 39"/>
          <p:cNvSpPr txBox="1">
            <a:spLocks noChangeArrowheads="1"/>
          </p:cNvSpPr>
          <p:nvPr/>
        </p:nvSpPr>
        <p:spPr bwMode="auto">
          <a:xfrm>
            <a:off x="6591299" y="2844697"/>
            <a:ext cx="1600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不可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度量</a:t>
            </a:r>
          </a:p>
        </p:txBody>
      </p:sp>
      <p:sp>
        <p:nvSpPr>
          <p:cNvPr id="96296" name="Text Box 40"/>
          <p:cNvSpPr txBox="1">
            <a:spLocks noChangeArrowheads="1"/>
          </p:cNvSpPr>
          <p:nvPr/>
        </p:nvSpPr>
        <p:spPr bwMode="auto">
          <a:xfrm>
            <a:off x="2328862" y="3875967"/>
            <a:ext cx="1600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无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端点</a:t>
            </a:r>
          </a:p>
        </p:txBody>
      </p:sp>
      <p:sp>
        <p:nvSpPr>
          <p:cNvPr id="96297" name="Text Box 41"/>
          <p:cNvSpPr txBox="1">
            <a:spLocks noChangeArrowheads="1"/>
          </p:cNvSpPr>
          <p:nvPr/>
        </p:nvSpPr>
        <p:spPr bwMode="auto">
          <a:xfrm>
            <a:off x="4149723" y="3700182"/>
            <a:ext cx="22288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向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两个方向</a:t>
            </a:r>
          </a:p>
          <a:p>
            <a:pPr algn="ctr" eaLnBrk="1" hangingPunct="1"/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无限延伸</a:t>
            </a:r>
          </a:p>
        </p:txBody>
      </p:sp>
      <p:sp>
        <p:nvSpPr>
          <p:cNvPr id="96298" name="Text Box 42"/>
          <p:cNvSpPr txBox="1">
            <a:spLocks noChangeArrowheads="1"/>
          </p:cNvSpPr>
          <p:nvPr/>
        </p:nvSpPr>
        <p:spPr bwMode="auto">
          <a:xfrm>
            <a:off x="6515099" y="3868596"/>
            <a:ext cx="1828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不可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度量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6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96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6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6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6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1" dur="500"/>
                                        <p:tgtEl>
                                          <p:spTgt spid="96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6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6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6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6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6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6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9" grpId="0"/>
      <p:bldP spid="96287" grpId="0"/>
      <p:bldP spid="96288" grpId="0"/>
      <p:bldP spid="96289" grpId="0"/>
      <p:bldP spid="96290" grpId="0"/>
      <p:bldP spid="96291" grpId="0"/>
      <p:bldP spid="96292" grpId="0"/>
      <p:bldP spid="96293" grpId="0"/>
      <p:bldP spid="96294" grpId="0"/>
      <p:bldP spid="96295" grpId="0"/>
      <p:bldP spid="96296" grpId="0"/>
      <p:bldP spid="96297" grpId="0"/>
      <p:bldP spid="9629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图片 4098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5139" y="1595957"/>
            <a:ext cx="1219200" cy="135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07" name="图片 4099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15427" y="1595957"/>
            <a:ext cx="1219200" cy="135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08" name="图片 4100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8914" y="1556269"/>
            <a:ext cx="1219200" cy="135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9" name="文本框 4101"/>
          <p:cNvSpPr txBox="1">
            <a:spLocks noChangeArrowheads="1"/>
          </p:cNvSpPr>
          <p:nvPr/>
        </p:nvSpPr>
        <p:spPr bwMode="auto">
          <a:xfrm>
            <a:off x="1564123" y="937037"/>
            <a:ext cx="757130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50117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以下三个箱子中各有一个数学谜语，你能猜出谜底吗？</a:t>
            </a:r>
          </a:p>
        </p:txBody>
      </p:sp>
      <p:sp>
        <p:nvSpPr>
          <p:cNvPr id="72710" name="文本框 4102"/>
          <p:cNvSpPr txBox="1">
            <a:spLocks noChangeArrowheads="1"/>
          </p:cNvSpPr>
          <p:nvPr/>
        </p:nvSpPr>
        <p:spPr bwMode="auto">
          <a:xfrm>
            <a:off x="1596078" y="3072332"/>
            <a:ext cx="1875272" cy="900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 dirty="0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有始有终</a:t>
            </a:r>
            <a:r>
              <a:rPr lang="en-US" altLang="zh-CN" sz="2100" b="1" dirty="0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——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100" b="1" dirty="0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打一线的名称 </a:t>
            </a:r>
          </a:p>
        </p:txBody>
      </p:sp>
      <p:sp>
        <p:nvSpPr>
          <p:cNvPr id="72711" name="文本框 4103"/>
          <p:cNvSpPr txBox="1">
            <a:spLocks noChangeArrowheads="1"/>
          </p:cNvSpPr>
          <p:nvPr/>
        </p:nvSpPr>
        <p:spPr bwMode="auto">
          <a:xfrm>
            <a:off x="3828103" y="3058045"/>
            <a:ext cx="1875272" cy="900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有始无终</a:t>
            </a:r>
            <a:r>
              <a:rPr lang="en-US" altLang="zh-CN" sz="2100" b="1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——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100" b="1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打一线的名称 </a:t>
            </a:r>
          </a:p>
        </p:txBody>
      </p:sp>
      <p:sp>
        <p:nvSpPr>
          <p:cNvPr id="72712" name="文本框 4104"/>
          <p:cNvSpPr txBox="1">
            <a:spLocks noChangeArrowheads="1"/>
          </p:cNvSpPr>
          <p:nvPr/>
        </p:nvSpPr>
        <p:spPr bwMode="auto">
          <a:xfrm>
            <a:off x="6126803" y="3051694"/>
            <a:ext cx="1875272" cy="900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无始无终</a:t>
            </a:r>
            <a:r>
              <a:rPr lang="en-US" altLang="zh-CN" sz="2100" b="1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——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100" b="1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打一线的名称 </a:t>
            </a:r>
          </a:p>
        </p:txBody>
      </p:sp>
      <p:sp>
        <p:nvSpPr>
          <p:cNvPr id="4106" name="圆角矩形标注 4105"/>
          <p:cNvSpPr/>
          <p:nvPr/>
        </p:nvSpPr>
        <p:spPr>
          <a:xfrm>
            <a:off x="1845315" y="4031182"/>
            <a:ext cx="1350963" cy="703263"/>
          </a:xfrm>
          <a:prstGeom prst="wedgeRoundRectCallout">
            <a:avLst>
              <a:gd name="adj1" fmla="val -43208"/>
              <a:gd name="adj2" fmla="val -67458"/>
              <a:gd name="adj3" fmla="val 16667"/>
            </a:avLst>
          </a:prstGeom>
          <a:blipFill rotWithShape="1">
            <a:blip r:embed="rId3"/>
          </a:blip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6" tIns="45712" rIns="91426" bIns="45712" anchor="ctr" anchorCtr="1"/>
          <a:lstStyle/>
          <a:p>
            <a:pPr algn="ctr">
              <a:defRPr/>
            </a:pPr>
            <a:r>
              <a:rPr lang="zh-CN" altLang="en-US" sz="2800" b="1" noProof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线段</a:t>
            </a:r>
          </a:p>
        </p:txBody>
      </p:sp>
      <p:sp>
        <p:nvSpPr>
          <p:cNvPr id="4107" name="圆角矩形标注 4106"/>
          <p:cNvSpPr/>
          <p:nvPr/>
        </p:nvSpPr>
        <p:spPr>
          <a:xfrm>
            <a:off x="4015427" y="4031182"/>
            <a:ext cx="1352550" cy="703263"/>
          </a:xfrm>
          <a:prstGeom prst="wedgeRoundRectCallout">
            <a:avLst>
              <a:gd name="adj1" fmla="val -43208"/>
              <a:gd name="adj2" fmla="val -67458"/>
              <a:gd name="adj3" fmla="val 16667"/>
            </a:avLst>
          </a:prstGeom>
          <a:blipFill rotWithShape="1">
            <a:blip r:embed="rId3"/>
          </a:blip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6" tIns="45712" rIns="91426" bIns="45712" anchor="ctr" anchorCtr="1"/>
          <a:lstStyle/>
          <a:p>
            <a:pPr algn="ctr">
              <a:defRPr/>
            </a:pPr>
            <a:r>
              <a:rPr lang="zh-CN" altLang="en-US" sz="2800" b="1" noProof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射线</a:t>
            </a:r>
          </a:p>
        </p:txBody>
      </p:sp>
      <p:sp>
        <p:nvSpPr>
          <p:cNvPr id="4108" name="圆角矩形标注 4107"/>
          <p:cNvSpPr/>
          <p:nvPr/>
        </p:nvSpPr>
        <p:spPr>
          <a:xfrm>
            <a:off x="6453827" y="4031182"/>
            <a:ext cx="1349375" cy="703263"/>
          </a:xfrm>
          <a:prstGeom prst="wedgeRoundRectCallout">
            <a:avLst>
              <a:gd name="adj1" fmla="val -43208"/>
              <a:gd name="adj2" fmla="val -67458"/>
              <a:gd name="adj3" fmla="val 16667"/>
            </a:avLst>
          </a:prstGeom>
          <a:blipFill rotWithShape="1">
            <a:blip r:embed="rId3"/>
          </a:blip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6" tIns="45712" rIns="91426" bIns="45712" anchor="ctr" anchorCtr="1"/>
          <a:lstStyle/>
          <a:p>
            <a:pPr algn="ctr">
              <a:defRPr/>
            </a:pPr>
            <a:r>
              <a:rPr lang="zh-CN" altLang="en-US" sz="2800" b="1" noProof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直线</a:t>
            </a:r>
          </a:p>
        </p:txBody>
      </p:sp>
      <p:sp>
        <p:nvSpPr>
          <p:cNvPr id="72716" name="圆角矩形 31"/>
          <p:cNvSpPr>
            <a:spLocks noChangeArrowheads="1"/>
          </p:cNvSpPr>
          <p:nvPr/>
        </p:nvSpPr>
        <p:spPr bwMode="auto">
          <a:xfrm>
            <a:off x="494663" y="974988"/>
            <a:ext cx="1023937" cy="385762"/>
          </a:xfrm>
          <a:prstGeom prst="roundRect">
            <a:avLst>
              <a:gd name="adj" fmla="val 16667"/>
            </a:avLst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rgbClr val="0099FF"/>
            </a:solidFill>
            <a:round/>
          </a:ln>
        </p:spPr>
        <p:txBody>
          <a:bodyPr lIns="91426" tIns="45712" rIns="91426" bIns="45712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  <a:sym typeface="微软雅黑" panose="020B0503020204020204" pitchFamily="34" charset="-122"/>
              </a:rPr>
              <a:t>猜一猜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6" grpId="0" bldLvl="0" animBg="1"/>
      <p:bldP spid="4107" grpId="0" bldLvl="0" animBg="1"/>
      <p:bldP spid="4108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11"/>
          <p:cNvSpPr/>
          <p:nvPr/>
        </p:nvSpPr>
        <p:spPr>
          <a:xfrm>
            <a:off x="950093" y="1419285"/>
            <a:ext cx="7775772" cy="2019932"/>
          </a:xfrm>
          <a:prstGeom prst="rect">
            <a:avLst/>
          </a:prstGeom>
          <a:noFill/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lIns="91426" tIns="45712" rIns="91426" bIns="45712"/>
          <a:lstStyle/>
          <a:p>
            <a:pPr>
              <a:lnSpc>
                <a:spcPct val="150000"/>
              </a:lnSpc>
              <a:defRPr/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1.</a:t>
            </a:r>
            <a:r>
              <a:rPr lang="zh-CN" altLang="en-US" sz="28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知道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直线公理</a:t>
            </a:r>
            <a:r>
              <a:rPr lang="zh-CN" altLang="en-US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，知道点和直线的位置关系</a:t>
            </a:r>
            <a:r>
              <a:rPr lang="zh-CN" altLang="en-US" sz="28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  <a:endParaRPr lang="en-US" altLang="zh-CN" sz="2800" b="1" dirty="0" smtClean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微软雅黑" panose="020B0503020204020204" pitchFamily="34" charset="-122"/>
              </a:rPr>
              <a:t>2. </a:t>
            </a:r>
            <a:r>
              <a:rPr lang="zh-CN" altLang="en-US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微软雅黑" panose="020B0503020204020204" pitchFamily="34" charset="-122"/>
              </a:rPr>
              <a:t>知道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微软雅黑" panose="020B0503020204020204" pitchFamily="34" charset="-122"/>
              </a:rPr>
              <a:t>直线、射线、线段</a:t>
            </a:r>
            <a:r>
              <a:rPr lang="zh-CN" altLang="en-US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微软雅黑" panose="020B0503020204020204" pitchFamily="34" charset="-122"/>
              </a:rPr>
              <a:t>的表示方法.</a:t>
            </a:r>
            <a:endParaRPr lang="en-US" altLang="zh-CN" sz="2800" b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2800" b="1" noProof="1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3. </a:t>
            </a:r>
            <a:r>
              <a:rPr lang="zh-CN" altLang="en-US" sz="2800" b="1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初步体会</a:t>
            </a:r>
            <a:r>
              <a:rPr lang="zh-CN" altLang="en-US" sz="2800" b="1" noProof="1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几何语言</a:t>
            </a:r>
            <a:r>
              <a:rPr lang="zh-CN" altLang="en-US" sz="2800" b="1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的应用</a:t>
            </a:r>
            <a:r>
              <a:rPr lang="zh-CN" altLang="en-US" sz="2800" b="1" noProof="1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.</a:t>
            </a:r>
            <a:endParaRPr lang="en-US" altLang="zh-CN" sz="2800" b="1" noProof="1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28" name="矩形 11"/>
          <p:cNvSpPr/>
          <p:nvPr/>
        </p:nvSpPr>
        <p:spPr>
          <a:xfrm>
            <a:off x="1851026" y="819153"/>
            <a:ext cx="6276975" cy="762000"/>
          </a:xfrm>
          <a:prstGeom prst="rect">
            <a:avLst/>
          </a:prstGeom>
          <a:noFill/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lIns="91426" tIns="45712" rIns="91426" bIns="45712"/>
          <a:lstStyle/>
          <a:p>
            <a:pPr>
              <a:lnSpc>
                <a:spcPct val="150000"/>
              </a:lnSpc>
              <a:defRPr/>
            </a:pPr>
            <a:endParaRPr lang="en-US" altLang="zh-CN" sz="2800" b="1" noProof="1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 bwMode="auto">
          <a:xfrm>
            <a:off x="2615461" y="3929237"/>
            <a:ext cx="3184525" cy="955518"/>
            <a:chOff x="2004" y="7782"/>
            <a:chExt cx="6688" cy="2005"/>
          </a:xfrm>
        </p:grpSpPr>
        <p:sp>
          <p:nvSpPr>
            <p:cNvPr id="73755" name="Text Box 24"/>
            <p:cNvSpPr txBox="1">
              <a:spLocks noChangeArrowheads="1"/>
            </p:cNvSpPr>
            <p:nvPr/>
          </p:nvSpPr>
          <p:spPr bwMode="auto">
            <a:xfrm>
              <a:off x="2004" y="8556"/>
              <a:ext cx="1239" cy="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2400" b="1" dirty="0">
                  <a:solidFill>
                    <a:srgbClr val="0000FF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解：</a:t>
              </a:r>
              <a:endParaRPr lang="en-US" altLang="zh-CN" sz="24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endParaRPr>
            </a:p>
          </p:txBody>
        </p:sp>
        <p:grpSp>
          <p:nvGrpSpPr>
            <p:cNvPr id="73756" name="组合 7"/>
            <p:cNvGrpSpPr/>
            <p:nvPr/>
          </p:nvGrpSpPr>
          <p:grpSpPr bwMode="auto">
            <a:xfrm>
              <a:off x="3702" y="7782"/>
              <a:ext cx="4990" cy="2005"/>
              <a:chOff x="3702" y="7782"/>
              <a:chExt cx="4990" cy="2005"/>
            </a:xfrm>
          </p:grpSpPr>
          <p:sp>
            <p:nvSpPr>
              <p:cNvPr id="73757" name="Text Box 33"/>
              <p:cNvSpPr txBox="1">
                <a:spLocks noChangeArrowheads="1"/>
              </p:cNvSpPr>
              <p:nvPr/>
            </p:nvSpPr>
            <p:spPr bwMode="auto">
              <a:xfrm>
                <a:off x="4045" y="8915"/>
                <a:ext cx="1135" cy="8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2100" b="1" i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C</a:t>
                </a:r>
              </a:p>
            </p:txBody>
          </p:sp>
          <p:sp>
            <p:nvSpPr>
              <p:cNvPr id="73758" name="Text Box 29"/>
              <p:cNvSpPr txBox="1">
                <a:spLocks noChangeArrowheads="1"/>
              </p:cNvSpPr>
              <p:nvPr/>
            </p:nvSpPr>
            <p:spPr bwMode="auto">
              <a:xfrm>
                <a:off x="6085" y="8010"/>
                <a:ext cx="452" cy="8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2100" b="1" i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B</a:t>
                </a:r>
              </a:p>
            </p:txBody>
          </p:sp>
          <p:sp>
            <p:nvSpPr>
              <p:cNvPr id="73759" name="Line 30"/>
              <p:cNvSpPr>
                <a:spLocks noChangeShapeType="1"/>
              </p:cNvSpPr>
              <p:nvPr/>
            </p:nvSpPr>
            <p:spPr bwMode="auto">
              <a:xfrm flipV="1">
                <a:off x="4837" y="8462"/>
                <a:ext cx="2950" cy="68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3760" name="Line 25"/>
              <p:cNvSpPr>
                <a:spLocks noChangeShapeType="1"/>
              </p:cNvSpPr>
              <p:nvPr/>
            </p:nvSpPr>
            <p:spPr bwMode="auto">
              <a:xfrm>
                <a:off x="4270" y="8462"/>
                <a:ext cx="2155" cy="34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3761" name="Text Box 26"/>
              <p:cNvSpPr txBox="1">
                <a:spLocks noChangeArrowheads="1"/>
              </p:cNvSpPr>
              <p:nvPr/>
            </p:nvSpPr>
            <p:spPr bwMode="auto">
              <a:xfrm>
                <a:off x="3702" y="7782"/>
                <a:ext cx="840" cy="8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2100" b="1" i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A</a:t>
                </a:r>
              </a:p>
            </p:txBody>
          </p:sp>
          <p:sp>
            <p:nvSpPr>
              <p:cNvPr id="73762" name="Oval 27"/>
              <p:cNvSpPr>
                <a:spLocks noChangeArrowheads="1"/>
              </p:cNvSpPr>
              <p:nvPr/>
            </p:nvSpPr>
            <p:spPr bwMode="auto">
              <a:xfrm>
                <a:off x="6312" y="8727"/>
                <a:ext cx="112" cy="11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b="1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</p:txBody>
          </p:sp>
          <p:sp>
            <p:nvSpPr>
              <p:cNvPr id="73763" name="Oval 28"/>
              <p:cNvSpPr>
                <a:spLocks noChangeArrowheads="1"/>
              </p:cNvSpPr>
              <p:nvPr/>
            </p:nvSpPr>
            <p:spPr bwMode="auto">
              <a:xfrm flipH="1">
                <a:off x="4177" y="8387"/>
                <a:ext cx="112" cy="11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b="1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</p:txBody>
          </p:sp>
          <p:sp>
            <p:nvSpPr>
              <p:cNvPr id="73764" name="Oval 31"/>
              <p:cNvSpPr>
                <a:spLocks noChangeArrowheads="1"/>
              </p:cNvSpPr>
              <p:nvPr/>
            </p:nvSpPr>
            <p:spPr bwMode="auto">
              <a:xfrm flipH="1">
                <a:off x="4725" y="9090"/>
                <a:ext cx="112" cy="11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b="1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</p:txBody>
          </p:sp>
          <p:sp>
            <p:nvSpPr>
              <p:cNvPr id="73765" name="Oval 32"/>
              <p:cNvSpPr>
                <a:spLocks noChangeArrowheads="1"/>
              </p:cNvSpPr>
              <p:nvPr/>
            </p:nvSpPr>
            <p:spPr bwMode="auto">
              <a:xfrm flipH="1">
                <a:off x="7672" y="8407"/>
                <a:ext cx="112" cy="11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b="1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</p:txBody>
          </p:sp>
          <p:sp>
            <p:nvSpPr>
              <p:cNvPr id="73766" name="Text Box 34"/>
              <p:cNvSpPr txBox="1">
                <a:spLocks noChangeArrowheads="1"/>
              </p:cNvSpPr>
              <p:nvPr/>
            </p:nvSpPr>
            <p:spPr bwMode="auto">
              <a:xfrm>
                <a:off x="7785" y="8122"/>
                <a:ext cx="907" cy="8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2100" b="1" i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D</a:t>
                </a:r>
              </a:p>
            </p:txBody>
          </p:sp>
        </p:grpSp>
      </p:grpSp>
      <p:sp>
        <p:nvSpPr>
          <p:cNvPr id="78862" name="Rectangle 4"/>
          <p:cNvSpPr>
            <a:spLocks noChangeArrowheads="1"/>
          </p:cNvSpPr>
          <p:nvPr/>
        </p:nvSpPr>
        <p:spPr bwMode="auto">
          <a:xfrm>
            <a:off x="1963880" y="554938"/>
            <a:ext cx="5189538" cy="341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6" tIns="45712" rIns="91426" bIns="45712" anchor="ctr"/>
          <a:lstStyle/>
          <a:p>
            <a:pPr>
              <a:lnSpc>
                <a:spcPct val="150000"/>
              </a:lnSpc>
              <a:defRPr/>
            </a:pP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按下列语句画出图形：</a:t>
            </a:r>
          </a:p>
          <a:p>
            <a:pPr marL="457189" indent="-457189">
              <a:lnSpc>
                <a:spcPct val="150000"/>
              </a:lnSpc>
              <a:buFont typeface="Arial" panose="020B0604020202020204" pitchFamily="34" charset="0"/>
              <a:buAutoNum type="arabicParenBoth"/>
              <a:defRPr/>
            </a:pP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经过点 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O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的三条线段 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；</a:t>
            </a:r>
            <a:endParaRPr lang="en-US" altLang="zh-CN" sz="2400" b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2400" b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2400" b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>
              <a:lnSpc>
                <a:spcPts val="3800"/>
              </a:lnSpc>
              <a:defRPr/>
            </a:pP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(2)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线段 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AB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CD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相交于点 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</a:p>
        </p:txBody>
      </p:sp>
      <p:grpSp>
        <p:nvGrpSpPr>
          <p:cNvPr id="7" name="组合 6"/>
          <p:cNvGrpSpPr/>
          <p:nvPr/>
        </p:nvGrpSpPr>
        <p:grpSpPr bwMode="auto">
          <a:xfrm>
            <a:off x="2615460" y="1984179"/>
            <a:ext cx="3024187" cy="1121089"/>
            <a:chOff x="1462" y="5175"/>
            <a:chExt cx="6349" cy="2358"/>
          </a:xfrm>
        </p:grpSpPr>
        <p:sp>
          <p:nvSpPr>
            <p:cNvPr id="73739" name="Text Box 17"/>
            <p:cNvSpPr txBox="1">
              <a:spLocks noChangeArrowheads="1"/>
            </p:cNvSpPr>
            <p:nvPr/>
          </p:nvSpPr>
          <p:spPr bwMode="auto">
            <a:xfrm>
              <a:off x="1462" y="5725"/>
              <a:ext cx="2355" cy="9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2400" b="1" dirty="0">
                  <a:solidFill>
                    <a:srgbClr val="0000FF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解：</a:t>
              </a:r>
              <a:endParaRPr lang="en-US" altLang="zh-CN" sz="24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endParaRPr>
            </a:p>
          </p:txBody>
        </p:sp>
        <p:grpSp>
          <p:nvGrpSpPr>
            <p:cNvPr id="73740" name="组合 5"/>
            <p:cNvGrpSpPr/>
            <p:nvPr/>
          </p:nvGrpSpPr>
          <p:grpSpPr bwMode="auto">
            <a:xfrm>
              <a:off x="3715" y="5175"/>
              <a:ext cx="4096" cy="2358"/>
              <a:chOff x="3715" y="5175"/>
              <a:chExt cx="4096" cy="2358"/>
            </a:xfrm>
          </p:grpSpPr>
          <p:sp>
            <p:nvSpPr>
              <p:cNvPr id="73741" name="Line 18"/>
              <p:cNvSpPr>
                <a:spLocks noChangeShapeType="1"/>
              </p:cNvSpPr>
              <p:nvPr/>
            </p:nvSpPr>
            <p:spPr bwMode="auto">
              <a:xfrm>
                <a:off x="4270" y="6307"/>
                <a:ext cx="2950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3742" name="Text Box 19"/>
              <p:cNvSpPr txBox="1">
                <a:spLocks noChangeArrowheads="1"/>
              </p:cNvSpPr>
              <p:nvPr/>
            </p:nvSpPr>
            <p:spPr bwMode="auto">
              <a:xfrm>
                <a:off x="5972" y="5175"/>
                <a:ext cx="840" cy="8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2100" b="1" i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a</a:t>
                </a:r>
              </a:p>
            </p:txBody>
          </p:sp>
          <p:sp>
            <p:nvSpPr>
              <p:cNvPr id="73743" name="Line 20"/>
              <p:cNvSpPr>
                <a:spLocks noChangeShapeType="1"/>
              </p:cNvSpPr>
              <p:nvPr/>
            </p:nvSpPr>
            <p:spPr bwMode="auto">
              <a:xfrm>
                <a:off x="4270" y="5742"/>
                <a:ext cx="2722" cy="124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3744" name="Line 21"/>
              <p:cNvSpPr>
                <a:spLocks noChangeShapeType="1"/>
              </p:cNvSpPr>
              <p:nvPr/>
            </p:nvSpPr>
            <p:spPr bwMode="auto">
              <a:xfrm flipV="1">
                <a:off x="3817" y="5742"/>
                <a:ext cx="2835" cy="13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3745" name="Text Box 22"/>
              <p:cNvSpPr txBox="1">
                <a:spLocks noChangeArrowheads="1"/>
              </p:cNvSpPr>
              <p:nvPr/>
            </p:nvSpPr>
            <p:spPr bwMode="auto">
              <a:xfrm>
                <a:off x="6877" y="5630"/>
                <a:ext cx="840" cy="8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2100" b="1" i="1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b</a:t>
                </a:r>
              </a:p>
            </p:txBody>
          </p:sp>
          <p:sp>
            <p:nvSpPr>
              <p:cNvPr id="73746" name="Text Box 23"/>
              <p:cNvSpPr txBox="1">
                <a:spLocks noChangeArrowheads="1"/>
              </p:cNvSpPr>
              <p:nvPr/>
            </p:nvSpPr>
            <p:spPr bwMode="auto">
              <a:xfrm>
                <a:off x="6971" y="6659"/>
                <a:ext cx="840" cy="8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2100" b="1" i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c</a:t>
                </a:r>
              </a:p>
            </p:txBody>
          </p:sp>
          <p:sp>
            <p:nvSpPr>
              <p:cNvPr id="73747" name="Oval 35"/>
              <p:cNvSpPr>
                <a:spLocks noChangeArrowheads="1"/>
              </p:cNvSpPr>
              <p:nvPr/>
            </p:nvSpPr>
            <p:spPr bwMode="auto">
              <a:xfrm>
                <a:off x="5405" y="6216"/>
                <a:ext cx="170" cy="17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b="1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</p:txBody>
          </p:sp>
          <p:sp>
            <p:nvSpPr>
              <p:cNvPr id="73748" name="椭圆 4"/>
              <p:cNvSpPr>
                <a:spLocks noChangeArrowheads="1"/>
              </p:cNvSpPr>
              <p:nvPr/>
            </p:nvSpPr>
            <p:spPr bwMode="auto">
              <a:xfrm rot="420000" flipV="1">
                <a:off x="4197" y="5667"/>
                <a:ext cx="120" cy="12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</a:ln>
            </p:spPr>
            <p:txBody>
              <a:bodyPr lIns="68580" tIns="34290" rIns="68580" bIns="34290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00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3749" name="椭圆 5"/>
              <p:cNvSpPr>
                <a:spLocks noChangeArrowheads="1"/>
              </p:cNvSpPr>
              <p:nvPr/>
            </p:nvSpPr>
            <p:spPr bwMode="auto">
              <a:xfrm rot="420000" flipV="1">
                <a:off x="6945" y="6937"/>
                <a:ext cx="120" cy="12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</a:ln>
            </p:spPr>
            <p:txBody>
              <a:bodyPr lIns="68580" tIns="34290" rIns="68580" bIns="34290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00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3750" name="椭圆 6"/>
              <p:cNvSpPr>
                <a:spLocks noChangeArrowheads="1"/>
              </p:cNvSpPr>
              <p:nvPr/>
            </p:nvSpPr>
            <p:spPr bwMode="auto">
              <a:xfrm rot="420000" flipV="1">
                <a:off x="4192" y="6270"/>
                <a:ext cx="120" cy="12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</a:ln>
            </p:spPr>
            <p:txBody>
              <a:bodyPr lIns="68580" tIns="34290" rIns="68580" bIns="34290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00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3751" name="椭圆 7"/>
              <p:cNvSpPr>
                <a:spLocks noChangeArrowheads="1"/>
              </p:cNvSpPr>
              <p:nvPr/>
            </p:nvSpPr>
            <p:spPr bwMode="auto">
              <a:xfrm rot="420000" flipV="1">
                <a:off x="7205" y="6270"/>
                <a:ext cx="120" cy="12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</a:ln>
            </p:spPr>
            <p:txBody>
              <a:bodyPr lIns="68580" tIns="34290" rIns="68580" bIns="34290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00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3752" name="椭圆 8"/>
              <p:cNvSpPr>
                <a:spLocks noChangeArrowheads="1"/>
              </p:cNvSpPr>
              <p:nvPr/>
            </p:nvSpPr>
            <p:spPr bwMode="auto">
              <a:xfrm rot="420000" flipV="1">
                <a:off x="3715" y="7072"/>
                <a:ext cx="120" cy="12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</a:ln>
            </p:spPr>
            <p:txBody>
              <a:bodyPr lIns="68580" tIns="34290" rIns="68580" bIns="34290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00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3753" name="椭圆 9"/>
              <p:cNvSpPr>
                <a:spLocks noChangeArrowheads="1"/>
              </p:cNvSpPr>
              <p:nvPr/>
            </p:nvSpPr>
            <p:spPr bwMode="auto">
              <a:xfrm rot="420000" flipV="1">
                <a:off x="6640" y="5652"/>
                <a:ext cx="120" cy="12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</a:ln>
            </p:spPr>
            <p:txBody>
              <a:bodyPr lIns="68580" tIns="34290" rIns="68580" bIns="34290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00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3754" name="Text Box 23"/>
              <p:cNvSpPr txBox="1">
                <a:spLocks noChangeArrowheads="1"/>
              </p:cNvSpPr>
              <p:nvPr/>
            </p:nvSpPr>
            <p:spPr bwMode="auto">
              <a:xfrm>
                <a:off x="5039" y="6227"/>
                <a:ext cx="840" cy="8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2100" b="1" i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O</a:t>
                </a:r>
              </a:p>
            </p:txBody>
          </p:sp>
        </p:grpSp>
      </p:grpSp>
      <p:pic>
        <p:nvPicPr>
          <p:cNvPr id="41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964" y="987197"/>
            <a:ext cx="560387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文本框 492545"/>
          <p:cNvSpPr txBox="1">
            <a:spLocks noChangeArrowheads="1"/>
          </p:cNvSpPr>
          <p:nvPr/>
        </p:nvSpPr>
        <p:spPr bwMode="auto">
          <a:xfrm>
            <a:off x="890587" y="1087800"/>
            <a:ext cx="7038975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1.  </a:t>
            </a:r>
            <a:r>
              <a:rPr lang="zh-CN" altLang="en-US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判断题</a:t>
            </a:r>
            <a:r>
              <a:rPr lang="en-US" altLang="zh-CN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</a:t>
            </a:r>
            <a:r>
              <a:rPr lang="zh-CN" altLang="en-US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打“</a:t>
            </a:r>
            <a:r>
              <a:rPr lang="en-US" altLang="zh-CN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√”</a:t>
            </a:r>
            <a:r>
              <a:rPr lang="zh-CN" altLang="en-US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或“</a:t>
            </a:r>
            <a:r>
              <a:rPr lang="en-US" altLang="zh-CN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×”)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(1)</a:t>
            </a:r>
            <a:r>
              <a:rPr lang="zh-CN" altLang="en-US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射线比直线短</a:t>
            </a:r>
            <a:r>
              <a:rPr lang="en-US" altLang="zh-CN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                                 (    )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(2)</a:t>
            </a:r>
            <a:r>
              <a:rPr lang="zh-CN" altLang="en-US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一条线段长</a:t>
            </a:r>
            <a:r>
              <a:rPr lang="en-US" altLang="zh-CN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6 cm.                             (    )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(3)</a:t>
            </a:r>
            <a:r>
              <a:rPr lang="zh-CN" altLang="en-US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射线</a:t>
            </a:r>
            <a:r>
              <a:rPr lang="en-US" altLang="zh-CN" sz="28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OA</a:t>
            </a:r>
            <a:r>
              <a:rPr lang="zh-CN" altLang="en-US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与射线</a:t>
            </a:r>
            <a:r>
              <a:rPr lang="en-US" altLang="zh-CN" sz="28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AO</a:t>
            </a:r>
            <a:r>
              <a:rPr lang="zh-CN" altLang="en-US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是一条射线</a:t>
            </a:r>
            <a:r>
              <a:rPr lang="en-US" altLang="zh-CN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      (    )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(4)</a:t>
            </a:r>
            <a:r>
              <a:rPr lang="zh-CN" altLang="en-US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直线不能延长</a:t>
            </a:r>
            <a:r>
              <a:rPr lang="en-US" altLang="zh-CN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                                 (    )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6243182" y="1911771"/>
            <a:ext cx="12287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2" rIns="91426" bIns="45712" anchor="b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×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6276520" y="3184946"/>
            <a:ext cx="12287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2" rIns="91426" bIns="45712" anchor="b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×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6268899" y="2551534"/>
            <a:ext cx="12287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2" rIns="91426" bIns="45712" anchor="b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√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6279695" y="3832646"/>
            <a:ext cx="12287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2" rIns="91426" bIns="45712" anchor="b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文本框 1"/>
          <p:cNvSpPr txBox="1">
            <a:spLocks noChangeArrowheads="1"/>
          </p:cNvSpPr>
          <p:nvPr/>
        </p:nvSpPr>
        <p:spPr bwMode="auto">
          <a:xfrm>
            <a:off x="1115616" y="1059582"/>
            <a:ext cx="622617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2.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手电筒射出的光线给我们的形象是 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        )</a:t>
            </a:r>
          </a:p>
          <a:p>
            <a:pPr eaLnBrk="1" hangingPunct="1">
              <a:lnSpc>
                <a:spcPct val="125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A.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直线    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B.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射线   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C.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线段    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D.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折线</a:t>
            </a:r>
            <a:endParaRPr lang="zh-CN" altLang="en-US" sz="2400" b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81922" name="文本框 2"/>
          <p:cNvSpPr txBox="1">
            <a:spLocks noChangeArrowheads="1"/>
          </p:cNvSpPr>
          <p:nvPr/>
        </p:nvSpPr>
        <p:spPr bwMode="auto">
          <a:xfrm>
            <a:off x="6434454" y="1105748"/>
            <a:ext cx="357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</a:p>
        </p:txBody>
      </p:sp>
      <p:sp>
        <p:nvSpPr>
          <p:cNvPr id="81923" name="文本框 3"/>
          <p:cNvSpPr txBox="1">
            <a:spLocks noChangeArrowheads="1"/>
          </p:cNvSpPr>
          <p:nvPr/>
        </p:nvSpPr>
        <p:spPr bwMode="auto">
          <a:xfrm>
            <a:off x="1115615" y="2118345"/>
            <a:ext cx="5016500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3.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下列说法中，错误的是</a:t>
            </a:r>
            <a:r>
              <a:rPr lang="en-US" altLang="zh-CN" sz="2400" b="1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        )</a:t>
            </a:r>
          </a:p>
          <a:p>
            <a:pPr eaLnBrk="1" hangingPunct="1">
              <a:lnSpc>
                <a:spcPct val="125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A.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经过一点的直线可以有无数条</a:t>
            </a:r>
          </a:p>
          <a:p>
            <a:pPr eaLnBrk="1" hangingPunct="1">
              <a:lnSpc>
                <a:spcPct val="125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B.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经过两点的直线只有一条</a:t>
            </a:r>
          </a:p>
          <a:p>
            <a:pPr eaLnBrk="1" hangingPunct="1">
              <a:lnSpc>
                <a:spcPct val="125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C.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一条直线只能用一个字母表示</a:t>
            </a:r>
          </a:p>
          <a:p>
            <a:pPr eaLnBrk="1" hangingPunct="1">
              <a:lnSpc>
                <a:spcPct val="125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D.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线段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CD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和线段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DC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是同一条线段</a:t>
            </a:r>
            <a:endParaRPr lang="zh-CN" altLang="en-US" sz="2400" b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81924" name="文本框 4"/>
          <p:cNvSpPr txBox="1">
            <a:spLocks noChangeArrowheads="1"/>
          </p:cNvSpPr>
          <p:nvPr/>
        </p:nvSpPr>
        <p:spPr bwMode="auto">
          <a:xfrm>
            <a:off x="4708281" y="2171279"/>
            <a:ext cx="4857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2" grpId="0"/>
      <p:bldP spid="8192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3"/>
          <p:cNvSpPr txBox="1">
            <a:spLocks noChangeArrowheads="1"/>
          </p:cNvSpPr>
          <p:nvPr/>
        </p:nvSpPr>
        <p:spPr bwMode="auto">
          <a:xfrm>
            <a:off x="917070" y="782049"/>
            <a:ext cx="593883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4.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如图，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三点在一条直线上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  </a:t>
            </a:r>
          </a:p>
        </p:txBody>
      </p:sp>
      <p:pic>
        <p:nvPicPr>
          <p:cNvPr id="7782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914"/>
          <a:stretch>
            <a:fillRect/>
          </a:stretch>
        </p:blipFill>
        <p:spPr bwMode="auto">
          <a:xfrm>
            <a:off x="2026734" y="1514125"/>
            <a:ext cx="4752975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28" name="文本框 3"/>
          <p:cNvSpPr txBox="1">
            <a:spLocks noChangeArrowheads="1"/>
          </p:cNvSpPr>
          <p:nvPr/>
        </p:nvSpPr>
        <p:spPr bwMode="auto">
          <a:xfrm>
            <a:off x="2823658" y="1168051"/>
            <a:ext cx="412750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100" b="1" i="1"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77829" name="文本框 4"/>
          <p:cNvSpPr txBox="1">
            <a:spLocks noChangeArrowheads="1"/>
          </p:cNvSpPr>
          <p:nvPr/>
        </p:nvSpPr>
        <p:spPr bwMode="auto">
          <a:xfrm>
            <a:off x="3923797" y="1163287"/>
            <a:ext cx="414337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100" b="1" i="1" dirty="0"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sp>
        <p:nvSpPr>
          <p:cNvPr id="77830" name="文本框 5"/>
          <p:cNvSpPr txBox="1">
            <a:spLocks noChangeArrowheads="1"/>
          </p:cNvSpPr>
          <p:nvPr/>
        </p:nvSpPr>
        <p:spPr bwMode="auto">
          <a:xfrm>
            <a:off x="5360484" y="1182337"/>
            <a:ext cx="414338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100" b="1" i="1"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307595" y="2182153"/>
            <a:ext cx="5180878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</a:t>
            </a:r>
            <a:r>
              <a:rPr lang="zh-CN" altLang="en-US" sz="21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：</a:t>
            </a:r>
            <a:r>
              <a:rPr lang="en-US" altLang="zh-CN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条，直线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或直线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AC</a:t>
            </a: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或直线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en-US" altLang="zh-CN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21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307595" y="3034154"/>
            <a:ext cx="4840287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</a:t>
            </a:r>
            <a:r>
              <a:rPr lang="zh-CN" altLang="en-US" sz="21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：</a:t>
            </a:r>
            <a:r>
              <a:rPr lang="en-US" altLang="zh-CN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条，线段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，线段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，线段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AC</a:t>
            </a:r>
            <a:r>
              <a:rPr lang="en-US" altLang="zh-CN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21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307595" y="3785279"/>
            <a:ext cx="227806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</a:t>
            </a:r>
            <a:r>
              <a:rPr lang="zh-CN" altLang="en-US" sz="21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：</a:t>
            </a: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是</a:t>
            </a:r>
            <a:r>
              <a:rPr lang="en-US" altLang="zh-CN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21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295763" y="4442504"/>
            <a:ext cx="7865195" cy="415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</a:t>
            </a:r>
            <a:r>
              <a:rPr lang="zh-CN" altLang="en-US" sz="21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：</a:t>
            </a:r>
            <a:r>
              <a:rPr lang="en-US" altLang="zh-CN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条</a:t>
            </a:r>
            <a:r>
              <a:rPr lang="en-US" altLang="zh-CN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以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为端点的射线有射线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，射线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BA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altLang="zh-CN" sz="21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5" name="组合 14"/>
          <p:cNvGrpSpPr/>
          <p:nvPr/>
        </p:nvGrpSpPr>
        <p:grpSpPr bwMode="auto">
          <a:xfrm>
            <a:off x="962959" y="1777650"/>
            <a:ext cx="7312172" cy="2744726"/>
            <a:chOff x="651994" y="2073754"/>
            <a:chExt cx="7312635" cy="2742909"/>
          </a:xfrm>
        </p:grpSpPr>
        <p:sp>
          <p:nvSpPr>
            <p:cNvPr id="77839" name="TextBox 9"/>
            <p:cNvSpPr txBox="1">
              <a:spLocks noChangeArrowheads="1"/>
            </p:cNvSpPr>
            <p:nvPr/>
          </p:nvSpPr>
          <p:spPr bwMode="auto">
            <a:xfrm>
              <a:off x="674369" y="2073754"/>
              <a:ext cx="5347037" cy="461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b="1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 (1) </a:t>
              </a:r>
              <a:r>
                <a:rPr lang="zh-CN" altLang="en-US" sz="2400" b="1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图中有几条直线，怎样表示它们？</a:t>
              </a:r>
            </a:p>
          </p:txBody>
        </p:sp>
        <p:sp>
          <p:nvSpPr>
            <p:cNvPr id="77840" name="TextBox 10"/>
            <p:cNvSpPr txBox="1">
              <a:spLocks noChangeArrowheads="1"/>
            </p:cNvSpPr>
            <p:nvPr/>
          </p:nvSpPr>
          <p:spPr bwMode="auto">
            <a:xfrm>
              <a:off x="651994" y="2902820"/>
              <a:ext cx="5478236" cy="461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b="1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 (2) </a:t>
              </a:r>
              <a:r>
                <a:rPr lang="zh-CN" altLang="en-US" sz="2400" b="1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图中有几条线段，怎样表示它们？</a:t>
              </a:r>
            </a:p>
          </p:txBody>
        </p:sp>
        <p:sp>
          <p:nvSpPr>
            <p:cNvPr id="77841" name="TextBox 12"/>
            <p:cNvSpPr txBox="1">
              <a:spLocks noChangeArrowheads="1"/>
            </p:cNvSpPr>
            <p:nvPr/>
          </p:nvSpPr>
          <p:spPr bwMode="auto">
            <a:xfrm>
              <a:off x="740269" y="3698514"/>
              <a:ext cx="6100339" cy="461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b="1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(3) </a:t>
              </a:r>
              <a:r>
                <a:rPr lang="zh-CN" altLang="en-US" sz="2400" b="1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射线 </a:t>
              </a:r>
              <a:r>
                <a:rPr lang="en-US" altLang="zh-CN" sz="2400" b="1" i="1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AB </a:t>
              </a:r>
              <a:r>
                <a:rPr lang="zh-CN" altLang="en-US" sz="2400" b="1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和射线 </a:t>
              </a:r>
              <a:r>
                <a:rPr lang="en-US" altLang="zh-CN" sz="2400" b="1" i="1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AC </a:t>
              </a:r>
              <a:r>
                <a:rPr lang="zh-CN" altLang="en-US" sz="2400" b="1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是同一条射线吗？</a:t>
              </a:r>
            </a:p>
          </p:txBody>
        </p:sp>
        <p:sp>
          <p:nvSpPr>
            <p:cNvPr id="77842" name="TextBox 13"/>
            <p:cNvSpPr txBox="1">
              <a:spLocks noChangeArrowheads="1"/>
            </p:cNvSpPr>
            <p:nvPr/>
          </p:nvSpPr>
          <p:spPr bwMode="auto">
            <a:xfrm>
              <a:off x="749795" y="4355304"/>
              <a:ext cx="7214834" cy="461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b="1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(4) </a:t>
              </a:r>
              <a:r>
                <a:rPr lang="zh-CN" altLang="en-US" sz="2400" b="1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图中有几条射线？写出以点</a:t>
              </a:r>
              <a:r>
                <a:rPr lang="en-US" altLang="zh-CN" sz="2400" b="1" i="1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B</a:t>
              </a:r>
              <a:r>
                <a:rPr lang="zh-CN" altLang="en-US" sz="2400" b="1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为端点的射线</a:t>
              </a:r>
              <a:r>
                <a:rPr lang="en-US" altLang="zh-CN" sz="2400" b="1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.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3"/>
          <p:cNvSpPr>
            <a:spLocks noGrp="1" noChangeArrowheads="1"/>
          </p:cNvSpPr>
          <p:nvPr/>
        </p:nvSpPr>
        <p:spPr bwMode="auto">
          <a:xfrm>
            <a:off x="262730" y="925804"/>
            <a:ext cx="8585199" cy="26177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2" rIns="91426" bIns="45712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800"/>
              </a:lnSpc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5.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如图，在平面上有四个点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D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，根据下列语句画图： </a:t>
            </a:r>
            <a:endParaRPr lang="en-US" altLang="zh-CN" sz="2400" b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 eaLnBrk="1" hangingPunct="1">
              <a:lnSpc>
                <a:spcPts val="3800"/>
              </a:lnSpc>
            </a:pP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(1)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做射线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BC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；</a:t>
            </a:r>
          </a:p>
          <a:p>
            <a:pPr eaLnBrk="1" hangingPunct="1">
              <a:lnSpc>
                <a:spcPts val="3800"/>
              </a:lnSpc>
              <a:spcBef>
                <a:spcPct val="20000"/>
              </a:spcBef>
            </a:pP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(2)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连接线段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AC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BD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交于点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F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；</a:t>
            </a:r>
            <a:endParaRPr lang="en-US" altLang="zh-CN" sz="2400" b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 eaLnBrk="1" hangingPunct="1">
              <a:lnSpc>
                <a:spcPts val="3800"/>
              </a:lnSpc>
              <a:spcBef>
                <a:spcPct val="20000"/>
              </a:spcBef>
            </a:pP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(3)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画直线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AB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，交线段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DC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的延长线于点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E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；</a:t>
            </a:r>
          </a:p>
          <a:p>
            <a:pPr eaLnBrk="1" hangingPunct="1">
              <a:lnSpc>
                <a:spcPts val="3800"/>
              </a:lnSpc>
              <a:spcBef>
                <a:spcPct val="20000"/>
              </a:spcBef>
            </a:pP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(4)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连接线段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AD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，并将其反</a:t>
            </a:r>
            <a:endParaRPr lang="en-US" altLang="zh-CN" sz="2400" b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 eaLnBrk="1" hangingPunct="1">
              <a:lnSpc>
                <a:spcPts val="3800"/>
              </a:lnSpc>
              <a:spcBef>
                <a:spcPct val="20000"/>
              </a:spcBef>
            </a:pP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向延长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ts val="3800"/>
              </a:lnSpc>
              <a:spcBef>
                <a:spcPct val="20000"/>
              </a:spcBef>
            </a:pP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</a:t>
            </a:r>
            <a:endParaRPr lang="en-US" altLang="zh-CN" sz="2400" b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27650" name="文本框 4"/>
          <p:cNvSpPr txBox="1">
            <a:spLocks noChangeArrowheads="1"/>
          </p:cNvSpPr>
          <p:nvPr/>
        </p:nvSpPr>
        <p:spPr bwMode="auto">
          <a:xfrm>
            <a:off x="8495506" y="4130964"/>
            <a:ext cx="333375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100" b="1" i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E</a:t>
            </a:r>
          </a:p>
        </p:txBody>
      </p:sp>
      <p:sp>
        <p:nvSpPr>
          <p:cNvPr id="27651" name="文本框 10"/>
          <p:cNvSpPr txBox="1">
            <a:spLocks noChangeArrowheads="1"/>
          </p:cNvSpPr>
          <p:nvPr/>
        </p:nvSpPr>
        <p:spPr bwMode="auto">
          <a:xfrm>
            <a:off x="5704680" y="4011901"/>
            <a:ext cx="319087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100" b="1" i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F</a:t>
            </a:r>
          </a:p>
        </p:txBody>
      </p:sp>
      <p:sp>
        <p:nvSpPr>
          <p:cNvPr id="78853" name="文本框 18"/>
          <p:cNvSpPr txBox="1">
            <a:spLocks noChangeArrowheads="1"/>
          </p:cNvSpPr>
          <p:nvPr/>
        </p:nvSpPr>
        <p:spPr bwMode="auto">
          <a:xfrm>
            <a:off x="4898230" y="3008600"/>
            <a:ext cx="319087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100" b="1" i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A</a:t>
            </a:r>
          </a:p>
        </p:txBody>
      </p:sp>
      <p:sp>
        <p:nvSpPr>
          <p:cNvPr id="78854" name="文本框 19"/>
          <p:cNvSpPr txBox="1">
            <a:spLocks noChangeArrowheads="1"/>
          </p:cNvSpPr>
          <p:nvPr/>
        </p:nvSpPr>
        <p:spPr bwMode="auto">
          <a:xfrm>
            <a:off x="6295230" y="3278475"/>
            <a:ext cx="317500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100" b="1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B</a:t>
            </a:r>
          </a:p>
        </p:txBody>
      </p:sp>
      <p:sp>
        <p:nvSpPr>
          <p:cNvPr id="78855" name="文本框 20"/>
          <p:cNvSpPr txBox="1">
            <a:spLocks noChangeArrowheads="1"/>
          </p:cNvSpPr>
          <p:nvPr/>
        </p:nvSpPr>
        <p:spPr bwMode="auto">
          <a:xfrm>
            <a:off x="6401593" y="4407189"/>
            <a:ext cx="3190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100" b="1" i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C</a:t>
            </a:r>
          </a:p>
        </p:txBody>
      </p:sp>
      <p:sp>
        <p:nvSpPr>
          <p:cNvPr id="78856" name="文本框 21"/>
          <p:cNvSpPr txBox="1">
            <a:spLocks noChangeArrowheads="1"/>
          </p:cNvSpPr>
          <p:nvPr/>
        </p:nvSpPr>
        <p:spPr bwMode="auto">
          <a:xfrm>
            <a:off x="4604542" y="4486564"/>
            <a:ext cx="3190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100" b="1" i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D</a:t>
            </a:r>
          </a:p>
        </p:txBody>
      </p:sp>
      <p:cxnSp>
        <p:nvCxnSpPr>
          <p:cNvPr id="27656" name="直接连接符 22"/>
          <p:cNvCxnSpPr>
            <a:cxnSpLocks noChangeShapeType="1"/>
            <a:stCxn id="78865" idx="0"/>
          </p:cNvCxnSpPr>
          <p:nvPr/>
        </p:nvCxnSpPr>
        <p:spPr bwMode="auto">
          <a:xfrm>
            <a:off x="6295231" y="3622963"/>
            <a:ext cx="128587" cy="1282700"/>
          </a:xfrm>
          <a:prstGeom prst="line">
            <a:avLst/>
          </a:prstGeom>
          <a:noFill/>
          <a:ln w="28575">
            <a:solidFill>
              <a:srgbClr val="00B0F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7" name="直接连接符 23"/>
          <p:cNvCxnSpPr>
            <a:cxnSpLocks noChangeShapeType="1"/>
            <a:stCxn id="78866" idx="5"/>
          </p:cNvCxnSpPr>
          <p:nvPr/>
        </p:nvCxnSpPr>
        <p:spPr bwMode="auto">
          <a:xfrm>
            <a:off x="5199856" y="3443575"/>
            <a:ext cx="1163637" cy="976313"/>
          </a:xfrm>
          <a:prstGeom prst="line">
            <a:avLst/>
          </a:prstGeom>
          <a:noFill/>
          <a:ln w="28575">
            <a:solidFill>
              <a:srgbClr val="7030A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8" name="直接连接符 24"/>
          <p:cNvCxnSpPr>
            <a:cxnSpLocks noChangeShapeType="1"/>
            <a:stCxn id="78866" idx="5"/>
            <a:endCxn id="78868" idx="3"/>
          </p:cNvCxnSpPr>
          <p:nvPr/>
        </p:nvCxnSpPr>
        <p:spPr bwMode="auto">
          <a:xfrm flipH="1">
            <a:off x="4958555" y="3662650"/>
            <a:ext cx="1350962" cy="922338"/>
          </a:xfrm>
          <a:prstGeom prst="line">
            <a:avLst/>
          </a:prstGeom>
          <a:noFill/>
          <a:ln w="28575">
            <a:solidFill>
              <a:srgbClr val="7030A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9" name="直接连接符 25"/>
          <p:cNvCxnSpPr>
            <a:cxnSpLocks noChangeShapeType="1"/>
            <a:stCxn id="78866" idx="5"/>
            <a:endCxn id="78868" idx="3"/>
          </p:cNvCxnSpPr>
          <p:nvPr/>
        </p:nvCxnSpPr>
        <p:spPr bwMode="auto">
          <a:xfrm>
            <a:off x="4364830" y="3243550"/>
            <a:ext cx="4641850" cy="9667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60" name="直接连接符 26"/>
          <p:cNvCxnSpPr>
            <a:cxnSpLocks noChangeShapeType="1"/>
            <a:stCxn id="78866" idx="5"/>
            <a:endCxn id="78869" idx="2"/>
          </p:cNvCxnSpPr>
          <p:nvPr/>
        </p:nvCxnSpPr>
        <p:spPr bwMode="auto">
          <a:xfrm flipV="1">
            <a:off x="4960142" y="4421475"/>
            <a:ext cx="1377950" cy="16033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61" name="直接连接符 27"/>
          <p:cNvCxnSpPr>
            <a:cxnSpLocks noChangeShapeType="1"/>
            <a:stCxn id="78866" idx="5"/>
            <a:endCxn id="78869" idx="2"/>
          </p:cNvCxnSpPr>
          <p:nvPr/>
        </p:nvCxnSpPr>
        <p:spPr bwMode="auto">
          <a:xfrm flipV="1">
            <a:off x="6411118" y="4089688"/>
            <a:ext cx="2589213" cy="32385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" name="直接连接符 28"/>
          <p:cNvCxnSpPr>
            <a:stCxn id="78866" idx="5"/>
            <a:endCxn id="78869" idx="2"/>
          </p:cNvCxnSpPr>
          <p:nvPr/>
        </p:nvCxnSpPr>
        <p:spPr>
          <a:xfrm flipH="1">
            <a:off x="4985542" y="3448338"/>
            <a:ext cx="187325" cy="113347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7663" name="直接连接符 30"/>
          <p:cNvCxnSpPr>
            <a:cxnSpLocks noChangeShapeType="1"/>
            <a:stCxn id="78866" idx="5"/>
            <a:endCxn id="78869" idx="2"/>
          </p:cNvCxnSpPr>
          <p:nvPr/>
        </p:nvCxnSpPr>
        <p:spPr bwMode="auto">
          <a:xfrm flipH="1">
            <a:off x="5176043" y="3014951"/>
            <a:ext cx="69850" cy="423863"/>
          </a:xfrm>
          <a:prstGeom prst="line">
            <a:avLst/>
          </a:prstGeom>
          <a:noFill/>
          <a:ln w="28575">
            <a:solidFill>
              <a:srgbClr val="149494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8865" name="椭圆 13"/>
          <p:cNvSpPr>
            <a:spLocks noChangeArrowheads="1"/>
          </p:cNvSpPr>
          <p:nvPr/>
        </p:nvSpPr>
        <p:spPr bwMode="auto">
          <a:xfrm>
            <a:off x="6260306" y="3622964"/>
            <a:ext cx="71437" cy="66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</a:ln>
        </p:spPr>
        <p:txBody>
          <a:bodyPr lIns="91426" tIns="45712" rIns="91426" bIns="45712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866" name="椭圆 9"/>
          <p:cNvSpPr>
            <a:spLocks noChangeArrowheads="1"/>
          </p:cNvSpPr>
          <p:nvPr/>
        </p:nvSpPr>
        <p:spPr bwMode="auto">
          <a:xfrm>
            <a:off x="5141117" y="3386426"/>
            <a:ext cx="69850" cy="66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</a:ln>
        </p:spPr>
        <p:txBody>
          <a:bodyPr lIns="91426" tIns="45712" rIns="91426" bIns="45712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66" name="椭圆 11"/>
          <p:cNvSpPr>
            <a:spLocks noChangeArrowheads="1"/>
          </p:cNvSpPr>
          <p:nvPr/>
        </p:nvSpPr>
        <p:spPr bwMode="auto">
          <a:xfrm>
            <a:off x="5801518" y="3943639"/>
            <a:ext cx="69850" cy="66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</a:ln>
        </p:spPr>
        <p:txBody>
          <a:bodyPr lIns="91426" tIns="45712" rIns="91426" bIns="45712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868" name="椭圆 17"/>
          <p:cNvSpPr>
            <a:spLocks noChangeArrowheads="1"/>
          </p:cNvSpPr>
          <p:nvPr/>
        </p:nvSpPr>
        <p:spPr bwMode="auto">
          <a:xfrm>
            <a:off x="4947442" y="4527839"/>
            <a:ext cx="71438" cy="66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</a:ln>
        </p:spPr>
        <p:txBody>
          <a:bodyPr lIns="91426" tIns="45712" rIns="91426" bIns="45712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869" name="椭圆 14"/>
          <p:cNvSpPr>
            <a:spLocks noChangeArrowheads="1"/>
          </p:cNvSpPr>
          <p:nvPr/>
        </p:nvSpPr>
        <p:spPr bwMode="auto">
          <a:xfrm>
            <a:off x="6336506" y="4388139"/>
            <a:ext cx="71437" cy="66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</a:ln>
        </p:spPr>
        <p:txBody>
          <a:bodyPr lIns="91426" tIns="45712" rIns="91426" bIns="45712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69" name="椭圆 5"/>
          <p:cNvSpPr>
            <a:spLocks noChangeArrowheads="1"/>
          </p:cNvSpPr>
          <p:nvPr/>
        </p:nvSpPr>
        <p:spPr bwMode="auto">
          <a:xfrm>
            <a:off x="8611392" y="4102389"/>
            <a:ext cx="71438" cy="66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</a:ln>
        </p:spPr>
        <p:txBody>
          <a:bodyPr lIns="91426" tIns="45712" rIns="91426" bIns="45712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7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1" grpId="0"/>
      <p:bldP spid="27666" grpId="0" bldLvl="0" animBg="1"/>
      <p:bldP spid="27669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文本框 7"/>
          <p:cNvSpPr txBox="1">
            <a:spLocks noChangeArrowheads="1"/>
          </p:cNvSpPr>
          <p:nvPr/>
        </p:nvSpPr>
        <p:spPr bwMode="auto">
          <a:xfrm>
            <a:off x="657785" y="941479"/>
            <a:ext cx="8029575" cy="2012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6.</a:t>
            </a:r>
            <a:r>
              <a:rPr lang="zh-CN" altLang="en-US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往返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于</a:t>
            </a:r>
            <a:r>
              <a:rPr lang="zh-CN" altLang="en-US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A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、</a:t>
            </a:r>
            <a:r>
              <a:rPr lang="zh-CN" altLang="en-US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B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两地的客车，中途停靠三个站，每两站间的票价均不相同，问：</a:t>
            </a:r>
            <a:endParaRPr lang="en-US" altLang="zh-CN" sz="2400" b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  <a:sym typeface="Arial" panose="020B0604020202020204" pitchFamily="34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（1）有多少种不同的票价？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（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2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）要准备多少种车票？</a:t>
            </a:r>
            <a:endParaRPr lang="zh-CN" altLang="en-US" sz="2400" b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634285" y="2923707"/>
            <a:ext cx="2877711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</a:t>
            </a:r>
            <a:r>
              <a:rPr lang="zh-CN" altLang="en-US" sz="2100" b="1" dirty="0">
                <a:latin typeface="Times New Roman" pitchFamily="18" charset="0"/>
                <a:cs typeface="Times New Roman" pitchFamily="18" charset="0"/>
              </a:rPr>
              <a:t>画出示意图如下：</a:t>
            </a:r>
          </a:p>
        </p:txBody>
      </p:sp>
      <p:grpSp>
        <p:nvGrpSpPr>
          <p:cNvPr id="17" name="组合 16"/>
          <p:cNvGrpSpPr/>
          <p:nvPr/>
        </p:nvGrpSpPr>
        <p:grpSpPr bwMode="auto">
          <a:xfrm>
            <a:off x="2670921" y="3412020"/>
            <a:ext cx="3216275" cy="437991"/>
            <a:chOff x="3159" y="6928"/>
            <a:chExt cx="6753" cy="920"/>
          </a:xfrm>
        </p:grpSpPr>
        <p:sp>
          <p:nvSpPr>
            <p:cNvPr id="79891" name="Line 5"/>
            <p:cNvSpPr>
              <a:spLocks noChangeShapeType="1"/>
            </p:cNvSpPr>
            <p:nvPr/>
          </p:nvSpPr>
          <p:spPr bwMode="auto">
            <a:xfrm flipV="1">
              <a:off x="3438" y="7751"/>
              <a:ext cx="6120" cy="2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b="1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79892" name="Group 14"/>
            <p:cNvGrpSpPr/>
            <p:nvPr/>
          </p:nvGrpSpPr>
          <p:grpSpPr bwMode="auto">
            <a:xfrm>
              <a:off x="3159" y="6929"/>
              <a:ext cx="692" cy="873"/>
              <a:chOff x="1021" y="1177"/>
              <a:chExt cx="277" cy="349"/>
            </a:xfrm>
          </p:grpSpPr>
          <p:sp>
            <p:nvSpPr>
              <p:cNvPr id="79905" name="Oval 6"/>
              <p:cNvSpPr>
                <a:spLocks noChangeArrowheads="1"/>
              </p:cNvSpPr>
              <p:nvPr/>
            </p:nvSpPr>
            <p:spPr bwMode="auto">
              <a:xfrm>
                <a:off x="1111" y="1480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9906" name="Text Box 9"/>
              <p:cNvSpPr txBox="1">
                <a:spLocks noChangeArrowheads="1"/>
              </p:cNvSpPr>
              <p:nvPr/>
            </p:nvSpPr>
            <p:spPr bwMode="auto">
              <a:xfrm>
                <a:off x="1021" y="1177"/>
                <a:ext cx="277" cy="3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2100" b="1" i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A</a:t>
                </a:r>
              </a:p>
            </p:txBody>
          </p:sp>
        </p:grpSp>
        <p:grpSp>
          <p:nvGrpSpPr>
            <p:cNvPr id="79893" name="Group 14"/>
            <p:cNvGrpSpPr/>
            <p:nvPr/>
          </p:nvGrpSpPr>
          <p:grpSpPr bwMode="auto">
            <a:xfrm>
              <a:off x="4868" y="6928"/>
              <a:ext cx="692" cy="873"/>
              <a:chOff x="1021" y="1177"/>
              <a:chExt cx="277" cy="349"/>
            </a:xfrm>
          </p:grpSpPr>
          <p:sp>
            <p:nvSpPr>
              <p:cNvPr id="79903" name="Oval 6"/>
              <p:cNvSpPr>
                <a:spLocks noChangeArrowheads="1"/>
              </p:cNvSpPr>
              <p:nvPr/>
            </p:nvSpPr>
            <p:spPr bwMode="auto">
              <a:xfrm>
                <a:off x="1111" y="1480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9904" name="Text Box 9"/>
              <p:cNvSpPr txBox="1">
                <a:spLocks noChangeArrowheads="1"/>
              </p:cNvSpPr>
              <p:nvPr/>
            </p:nvSpPr>
            <p:spPr bwMode="auto">
              <a:xfrm>
                <a:off x="1021" y="1177"/>
                <a:ext cx="277" cy="3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2100" b="1" i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</a:p>
            </p:txBody>
          </p:sp>
        </p:grpSp>
        <p:grpSp>
          <p:nvGrpSpPr>
            <p:cNvPr id="79894" name="Group 14"/>
            <p:cNvGrpSpPr/>
            <p:nvPr/>
          </p:nvGrpSpPr>
          <p:grpSpPr bwMode="auto">
            <a:xfrm>
              <a:off x="6271" y="6975"/>
              <a:ext cx="692" cy="873"/>
              <a:chOff x="1021" y="1177"/>
              <a:chExt cx="277" cy="349"/>
            </a:xfrm>
          </p:grpSpPr>
          <p:sp>
            <p:nvSpPr>
              <p:cNvPr id="79901" name="Oval 6"/>
              <p:cNvSpPr>
                <a:spLocks noChangeArrowheads="1"/>
              </p:cNvSpPr>
              <p:nvPr/>
            </p:nvSpPr>
            <p:spPr bwMode="auto">
              <a:xfrm>
                <a:off x="1111" y="1480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9902" name="Text Box 9"/>
              <p:cNvSpPr txBox="1">
                <a:spLocks noChangeArrowheads="1"/>
              </p:cNvSpPr>
              <p:nvPr/>
            </p:nvSpPr>
            <p:spPr bwMode="auto">
              <a:xfrm>
                <a:off x="1021" y="1177"/>
                <a:ext cx="277" cy="3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21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D</a:t>
                </a:r>
              </a:p>
            </p:txBody>
          </p:sp>
        </p:grpSp>
        <p:grpSp>
          <p:nvGrpSpPr>
            <p:cNvPr id="79895" name="Group 14"/>
            <p:cNvGrpSpPr/>
            <p:nvPr/>
          </p:nvGrpSpPr>
          <p:grpSpPr bwMode="auto">
            <a:xfrm>
              <a:off x="7695" y="6974"/>
              <a:ext cx="692" cy="873"/>
              <a:chOff x="1021" y="1177"/>
              <a:chExt cx="277" cy="349"/>
            </a:xfrm>
          </p:grpSpPr>
          <p:sp>
            <p:nvSpPr>
              <p:cNvPr id="79899" name="Oval 6"/>
              <p:cNvSpPr>
                <a:spLocks noChangeArrowheads="1"/>
              </p:cNvSpPr>
              <p:nvPr/>
            </p:nvSpPr>
            <p:spPr bwMode="auto">
              <a:xfrm>
                <a:off x="1111" y="1480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9900" name="Text Box 9"/>
              <p:cNvSpPr txBox="1">
                <a:spLocks noChangeArrowheads="1"/>
              </p:cNvSpPr>
              <p:nvPr/>
            </p:nvSpPr>
            <p:spPr bwMode="auto">
              <a:xfrm>
                <a:off x="1021" y="1177"/>
                <a:ext cx="277" cy="3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2100" b="1" i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E</a:t>
                </a:r>
              </a:p>
            </p:txBody>
          </p:sp>
        </p:grpSp>
        <p:grpSp>
          <p:nvGrpSpPr>
            <p:cNvPr id="79896" name="Group 14"/>
            <p:cNvGrpSpPr/>
            <p:nvPr/>
          </p:nvGrpSpPr>
          <p:grpSpPr bwMode="auto">
            <a:xfrm>
              <a:off x="9220" y="6951"/>
              <a:ext cx="692" cy="873"/>
              <a:chOff x="1021" y="1177"/>
              <a:chExt cx="277" cy="349"/>
            </a:xfrm>
          </p:grpSpPr>
          <p:sp>
            <p:nvSpPr>
              <p:cNvPr id="79897" name="Oval 6"/>
              <p:cNvSpPr>
                <a:spLocks noChangeArrowheads="1"/>
              </p:cNvSpPr>
              <p:nvPr/>
            </p:nvSpPr>
            <p:spPr bwMode="auto">
              <a:xfrm>
                <a:off x="1111" y="1480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9898" name="Text Box 9"/>
              <p:cNvSpPr txBox="1">
                <a:spLocks noChangeArrowheads="1"/>
              </p:cNvSpPr>
              <p:nvPr/>
            </p:nvSpPr>
            <p:spPr bwMode="auto">
              <a:xfrm>
                <a:off x="1021" y="1177"/>
                <a:ext cx="277" cy="3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2100" b="1" i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</a:p>
            </p:txBody>
          </p:sp>
        </p:grpSp>
      </p:grp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1878759" y="3968282"/>
            <a:ext cx="584006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100" b="1" dirty="0">
                <a:latin typeface="Times New Roman" pitchFamily="18" charset="0"/>
                <a:cs typeface="Times New Roman" pitchFamily="18" charset="0"/>
              </a:rPr>
              <a:t>(1)</a:t>
            </a:r>
            <a:r>
              <a:rPr lang="zh-CN" altLang="en-US" sz="2100" b="1" dirty="0">
                <a:latin typeface="Times New Roman" pitchFamily="18" charset="0"/>
                <a:cs typeface="Times New Roman" pitchFamily="18" charset="0"/>
              </a:rPr>
              <a:t>图中一共有</a:t>
            </a:r>
            <a:r>
              <a:rPr lang="en-US" altLang="zh-CN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条</a:t>
            </a:r>
            <a:r>
              <a:rPr lang="zh-CN" altLang="en-US" sz="2100" b="1" dirty="0">
                <a:latin typeface="Times New Roman" pitchFamily="18" charset="0"/>
                <a:cs typeface="Times New Roman" pitchFamily="18" charset="0"/>
              </a:rPr>
              <a:t>线段，故有</a:t>
            </a:r>
            <a:r>
              <a:rPr lang="en-US" altLang="zh-CN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种不同的票价</a:t>
            </a:r>
            <a:r>
              <a:rPr lang="en-US" altLang="zh-CN" sz="21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1878760" y="4471519"/>
            <a:ext cx="6378669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100" b="1" dirty="0">
                <a:latin typeface="Times New Roman" pitchFamily="18" charset="0"/>
                <a:cs typeface="Times New Roman" pitchFamily="18" charset="0"/>
              </a:rPr>
              <a:t>(2)</a:t>
            </a:r>
            <a:r>
              <a:rPr lang="zh-CN" altLang="en-US" sz="2100" b="1" dirty="0">
                <a:latin typeface="Times New Roman" pitchFamily="18" charset="0"/>
                <a:cs typeface="Times New Roman" pitchFamily="18" charset="0"/>
              </a:rPr>
              <a:t>来回的车票不同，故有</a:t>
            </a:r>
            <a:r>
              <a:rPr lang="en-US" altLang="zh-CN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en-US" altLang="zh-CN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2=20(</a:t>
            </a: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种</a:t>
            </a:r>
            <a:r>
              <a:rPr lang="en-US" altLang="zh-CN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zh-CN" altLang="en-US" sz="2100" b="1" dirty="0">
                <a:latin typeface="Times New Roman" pitchFamily="18" charset="0"/>
                <a:cs typeface="Times New Roman" pitchFamily="18" charset="0"/>
              </a:rPr>
              <a:t>不同的车票</a:t>
            </a:r>
            <a:r>
              <a:rPr lang="en-US" altLang="zh-CN" sz="21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8" grpId="0"/>
      <p:bldP spid="1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084623" y="1860480"/>
            <a:ext cx="987444" cy="1643511"/>
          </a:xfrm>
          <a:prstGeom prst="rect">
            <a:avLst/>
          </a:prstGeom>
          <a:noFill/>
          <a:ln w="28575">
            <a:solidFill>
              <a:schemeClr val="accent5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zh-CN" altLang="en-US" sz="24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直线、射线、线段</a:t>
            </a:r>
          </a:p>
        </p:txBody>
      </p:sp>
      <p:sp>
        <p:nvSpPr>
          <p:cNvPr id="3" name="左大括号 2"/>
          <p:cNvSpPr/>
          <p:nvPr/>
        </p:nvSpPr>
        <p:spPr bwMode="auto">
          <a:xfrm>
            <a:off x="2177481" y="1128642"/>
            <a:ext cx="392112" cy="2868612"/>
          </a:xfrm>
          <a:prstGeom prst="leftBrace">
            <a:avLst>
              <a:gd name="adj1" fmla="val 60270"/>
              <a:gd name="adj2" fmla="val 50000"/>
            </a:avLst>
          </a:prstGeom>
          <a:noFill/>
          <a:ln w="1905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69" tIns="34285" rIns="68569" bIns="34285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0" b="1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69593" y="1046093"/>
            <a:ext cx="1426343" cy="609381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40000"/>
              </a:lnSpc>
            </a:pPr>
            <a:r>
              <a:rPr lang="zh-CN" altLang="en-US" sz="24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基本事实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545586" y="2301804"/>
            <a:ext cx="1428067" cy="609381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40000"/>
              </a:lnSpc>
            </a:pPr>
            <a:r>
              <a:rPr lang="zh-CN" altLang="en-US" sz="24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表示方法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4463481" y="1046093"/>
            <a:ext cx="2639302" cy="544765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两点确定一条直线</a:t>
            </a:r>
          </a:p>
        </p:txBody>
      </p:sp>
      <p:sp>
        <p:nvSpPr>
          <p:cNvPr id="7" name="左大括号 6"/>
          <p:cNvSpPr/>
          <p:nvPr/>
        </p:nvSpPr>
        <p:spPr bwMode="auto">
          <a:xfrm>
            <a:off x="4160824" y="1860479"/>
            <a:ext cx="150812" cy="1414463"/>
          </a:xfrm>
          <a:prstGeom prst="leftBrace">
            <a:avLst>
              <a:gd name="adj1" fmla="val 52516"/>
              <a:gd name="adj2" fmla="val 50000"/>
            </a:avLst>
          </a:prstGeom>
          <a:noFill/>
          <a:ln w="1905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69" tIns="34285" rIns="68569" bIns="34285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0" b="1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442132" y="1701090"/>
            <a:ext cx="2660650" cy="542925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zh-CN" altLang="en-US" sz="21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用</a:t>
            </a: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一个小写字母</a:t>
            </a:r>
            <a:r>
              <a:rPr lang="zh-CN" altLang="en-US" sz="21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表示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4418320" y="2929814"/>
            <a:ext cx="2659063" cy="542925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zh-CN" altLang="en-US" sz="21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用</a:t>
            </a: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两个大写字母</a:t>
            </a:r>
            <a:r>
              <a:rPr lang="zh-CN" altLang="en-US" sz="21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表示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4619055" y="3875017"/>
            <a:ext cx="2528889" cy="964653"/>
          </a:xfrm>
          <a:prstGeom prst="rect">
            <a:avLst/>
          </a:prstGeom>
          <a:noFill/>
          <a:ln w="28575">
            <a:solidFill>
              <a:schemeClr val="tx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40000"/>
              </a:lnSpc>
            </a:pPr>
            <a:r>
              <a:rPr lang="zh-CN" altLang="en-US" sz="20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射线</a:t>
            </a:r>
            <a:r>
              <a:rPr lang="en-US" altLang="zh-CN" sz="2000" b="1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OA</a:t>
            </a:r>
            <a:r>
              <a:rPr lang="zh-CN" altLang="en-US" sz="20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与射线</a:t>
            </a:r>
            <a:r>
              <a:rPr lang="en-US" altLang="zh-CN" sz="2000" b="1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AO</a:t>
            </a:r>
            <a:r>
              <a:rPr lang="zh-CN" altLang="en-US" sz="20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是</a:t>
            </a:r>
            <a:r>
              <a:rPr lang="zh-CN" altLang="en-US" sz="20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不同的</a:t>
            </a:r>
            <a:r>
              <a:rPr lang="zh-CN" altLang="en-US" sz="20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两条射线</a:t>
            </a:r>
          </a:p>
        </p:txBody>
      </p:sp>
      <p:sp>
        <p:nvSpPr>
          <p:cNvPr id="11" name="下箭头 10"/>
          <p:cNvSpPr>
            <a:spLocks noChangeArrowheads="1"/>
          </p:cNvSpPr>
          <p:nvPr/>
        </p:nvSpPr>
        <p:spPr bwMode="auto">
          <a:xfrm>
            <a:off x="5663631" y="3481317"/>
            <a:ext cx="114300" cy="393700"/>
          </a:xfrm>
          <a:prstGeom prst="downArrow">
            <a:avLst>
              <a:gd name="adj1" fmla="val 50000"/>
              <a:gd name="adj2" fmla="val 50184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</p:spPr>
        <p:txBody>
          <a:bodyPr lIns="68569" tIns="34285" rIns="68569" bIns="34285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0" b="1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2569594" y="3716268"/>
            <a:ext cx="1798882" cy="609381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40000"/>
              </a:lnSpc>
            </a:pPr>
            <a:r>
              <a:rPr lang="zh-CN" altLang="en-US" sz="2400" b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联系与区别</a:t>
            </a:r>
          </a:p>
        </p:txBody>
      </p:sp>
      <p:sp>
        <p:nvSpPr>
          <p:cNvPr id="13" name="下箭头 12"/>
          <p:cNvSpPr>
            <a:spLocks noChangeArrowheads="1"/>
          </p:cNvSpPr>
          <p:nvPr/>
        </p:nvSpPr>
        <p:spPr bwMode="auto">
          <a:xfrm rot="-5400000">
            <a:off x="4172968" y="1109593"/>
            <a:ext cx="114300" cy="393700"/>
          </a:xfrm>
          <a:prstGeom prst="downArrow">
            <a:avLst>
              <a:gd name="adj1" fmla="val 50000"/>
              <a:gd name="adj2" fmla="val 50184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</p:spPr>
        <p:txBody>
          <a:bodyPr lIns="68569" tIns="34285" rIns="68569" bIns="34285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0" b="1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4" grpId="0" bldLvl="0" animBg="1"/>
      <p:bldP spid="5" grpId="0" bldLvl="0" animBg="1"/>
      <p:bldP spid="6" grpId="0" bldLvl="0" animBg="1"/>
      <p:bldP spid="7" grpId="0" bldLvl="0" animBg="1"/>
      <p:bldP spid="8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36010" y="1923678"/>
            <a:ext cx="5987009" cy="715564"/>
          </a:xfrm>
          <a:prstGeom prst="rect">
            <a:avLst/>
          </a:prstGeom>
          <a:noFill/>
        </p:spPr>
        <p:txBody>
          <a:bodyPr wrap="square" lIns="91426" tIns="45712" rIns="91426" bIns="45712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完成课后练习题</a:t>
            </a:r>
            <a:r>
              <a:rPr lang="en-US" altLang="zh-CN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.</a:t>
            </a:r>
            <a:endParaRPr lang="zh-CN" altLang="en-US" sz="320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77002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74662" y="1203598"/>
            <a:ext cx="5753522" cy="2893084"/>
          </a:xfrm>
          <a:prstGeom prst="rect">
            <a:avLst/>
          </a:prstGeom>
        </p:spPr>
        <p:txBody>
          <a:bodyPr wrap="square" lIns="91426" tIns="45712" rIns="91426" bIns="45712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同学们，你们注意过吗，建筑工人在砌墙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时，会在两个墙脚的位置分别固定一根木杆，然后拉一条直的参照线，沿着参照线砌砖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这样做有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什么道理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呢？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0575" b="100000" l="11286" r="7857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160" t="49072" r="22325"/>
          <a:stretch>
            <a:fillRect/>
          </a:stretch>
        </p:blipFill>
        <p:spPr>
          <a:xfrm>
            <a:off x="6393753" y="2369083"/>
            <a:ext cx="2175510" cy="1494089"/>
          </a:xfrm>
          <a:prstGeom prst="rect">
            <a:avLst/>
          </a:prstGeom>
        </p:spPr>
      </p:pic>
      <p:sp>
        <p:nvSpPr>
          <p:cNvPr id="5" name="圆柱形 4"/>
          <p:cNvSpPr/>
          <p:nvPr/>
        </p:nvSpPr>
        <p:spPr>
          <a:xfrm>
            <a:off x="6370895" y="1556904"/>
            <a:ext cx="45719" cy="2314575"/>
          </a:xfrm>
          <a:prstGeom prst="can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2" rIns="91426" bIns="45712" rtlCol="0" anchor="ctr"/>
          <a:lstStyle/>
          <a:p>
            <a:pPr algn="ctr"/>
            <a:endParaRPr lang="zh-CN" altLang="en-US"/>
          </a:p>
        </p:txBody>
      </p:sp>
      <p:sp>
        <p:nvSpPr>
          <p:cNvPr id="14" name="圆柱形 13"/>
          <p:cNvSpPr/>
          <p:nvPr/>
        </p:nvSpPr>
        <p:spPr>
          <a:xfrm>
            <a:off x="8523545" y="1556904"/>
            <a:ext cx="45719" cy="2314575"/>
          </a:xfrm>
          <a:prstGeom prst="can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2" rIns="91426" bIns="45712"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6416613" y="2234397"/>
            <a:ext cx="2129790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Line 2"/>
          <p:cNvSpPr>
            <a:spLocks noChangeShapeType="1"/>
          </p:cNvSpPr>
          <p:nvPr/>
        </p:nvSpPr>
        <p:spPr bwMode="auto">
          <a:xfrm>
            <a:off x="2182371" y="3218002"/>
            <a:ext cx="1619250" cy="0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26" tIns="45712" rIns="91426" bIns="45712" anchor="ctr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780" name="Line 4"/>
          <p:cNvSpPr>
            <a:spLocks noChangeShapeType="1"/>
          </p:cNvSpPr>
          <p:nvPr/>
        </p:nvSpPr>
        <p:spPr bwMode="auto">
          <a:xfrm>
            <a:off x="2999935" y="2484577"/>
            <a:ext cx="1587" cy="1616075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26" tIns="45712" rIns="91426" bIns="45712" anchor="ctr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781" name="Line 5"/>
          <p:cNvSpPr>
            <a:spLocks noChangeShapeType="1"/>
          </p:cNvSpPr>
          <p:nvPr/>
        </p:nvSpPr>
        <p:spPr bwMode="auto">
          <a:xfrm flipH="1">
            <a:off x="2652272" y="2533790"/>
            <a:ext cx="665163" cy="1484312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26" tIns="45712" rIns="91426" bIns="45712" anchor="ctr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782" name="Line 6"/>
          <p:cNvSpPr>
            <a:spLocks noChangeShapeType="1"/>
          </p:cNvSpPr>
          <p:nvPr/>
        </p:nvSpPr>
        <p:spPr bwMode="auto">
          <a:xfrm flipH="1">
            <a:off x="2507809" y="2505216"/>
            <a:ext cx="1041400" cy="1404937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26" tIns="45712" rIns="91426" bIns="45712" anchor="ctr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783" name="Line 7"/>
          <p:cNvSpPr>
            <a:spLocks noChangeShapeType="1"/>
          </p:cNvSpPr>
          <p:nvPr/>
        </p:nvSpPr>
        <p:spPr bwMode="auto">
          <a:xfrm flipH="1">
            <a:off x="2314134" y="2654440"/>
            <a:ext cx="1376362" cy="1143000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26" tIns="45712" rIns="91426" bIns="45712" anchor="ctr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784" name="Line 8"/>
          <p:cNvSpPr>
            <a:spLocks noChangeShapeType="1"/>
          </p:cNvSpPr>
          <p:nvPr/>
        </p:nvSpPr>
        <p:spPr bwMode="auto">
          <a:xfrm flipH="1">
            <a:off x="2120459" y="2810015"/>
            <a:ext cx="1841500" cy="763587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26" tIns="45712" rIns="91426" bIns="45712" anchor="ctr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785" name="Line 9"/>
          <p:cNvSpPr>
            <a:spLocks noChangeShapeType="1"/>
          </p:cNvSpPr>
          <p:nvPr/>
        </p:nvSpPr>
        <p:spPr bwMode="auto">
          <a:xfrm flipH="1" flipV="1">
            <a:off x="2255396" y="2994166"/>
            <a:ext cx="1639888" cy="450850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26" tIns="45712" rIns="91426" bIns="45712" anchor="ctr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786" name="Line 10"/>
          <p:cNvSpPr>
            <a:spLocks noChangeShapeType="1"/>
          </p:cNvSpPr>
          <p:nvPr/>
        </p:nvSpPr>
        <p:spPr bwMode="auto">
          <a:xfrm flipH="1" flipV="1">
            <a:off x="2393509" y="2714766"/>
            <a:ext cx="1295400" cy="1082675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26" tIns="45712" rIns="91426" bIns="45712" anchor="ctr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787" name="Line 11"/>
          <p:cNvSpPr>
            <a:spLocks noChangeShapeType="1"/>
          </p:cNvSpPr>
          <p:nvPr/>
        </p:nvSpPr>
        <p:spPr bwMode="auto">
          <a:xfrm flipH="1" flipV="1">
            <a:off x="2701484" y="2416316"/>
            <a:ext cx="622300" cy="1601787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26" tIns="45712" rIns="91426" bIns="45712" anchor="ctr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790" name="Line 14"/>
          <p:cNvSpPr>
            <a:spLocks noChangeShapeType="1"/>
          </p:cNvSpPr>
          <p:nvPr/>
        </p:nvSpPr>
        <p:spPr bwMode="auto">
          <a:xfrm>
            <a:off x="5466909" y="2511565"/>
            <a:ext cx="2514600" cy="1428750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26" tIns="45712" rIns="91426" bIns="45712" anchor="ctr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2" name="Text Box 15"/>
          <p:cNvSpPr txBox="1">
            <a:spLocks noChangeArrowheads="1"/>
          </p:cNvSpPr>
          <p:nvPr/>
        </p:nvSpPr>
        <p:spPr bwMode="auto">
          <a:xfrm>
            <a:off x="520085" y="1635646"/>
            <a:ext cx="8097630" cy="579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800"/>
              </a:lnSpc>
            </a:pP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过一点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O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可以画几条直线？过两点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可以画几条直线？</a:t>
            </a:r>
          </a:p>
        </p:txBody>
      </p:sp>
      <p:sp>
        <p:nvSpPr>
          <p:cNvPr id="17410" name="Rectangle 3"/>
          <p:cNvSpPr>
            <a:spLocks noChangeArrowheads="1"/>
          </p:cNvSpPr>
          <p:nvPr/>
        </p:nvSpPr>
        <p:spPr bwMode="auto">
          <a:xfrm>
            <a:off x="2831793" y="2902090"/>
            <a:ext cx="588695" cy="646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en-US" altLang="zh-CN" sz="2700" i="1" dirty="0">
                <a:latin typeface="Times New Roman" pitchFamily="18" charset="0"/>
                <a:cs typeface="Times New Roman" pitchFamily="18" charset="0"/>
              </a:rPr>
              <a:t>O</a:t>
            </a:r>
          </a:p>
        </p:txBody>
      </p:sp>
      <p:grpSp>
        <p:nvGrpSpPr>
          <p:cNvPr id="2" name="组合 1"/>
          <p:cNvGrpSpPr/>
          <p:nvPr/>
        </p:nvGrpSpPr>
        <p:grpSpPr bwMode="auto">
          <a:xfrm>
            <a:off x="6094795" y="2652853"/>
            <a:ext cx="1771791" cy="1270315"/>
            <a:chOff x="8348" y="4953"/>
            <a:chExt cx="3724" cy="2671"/>
          </a:xfrm>
        </p:grpSpPr>
        <p:sp>
          <p:nvSpPr>
            <p:cNvPr id="58395" name="Rectangle 12"/>
            <p:cNvSpPr>
              <a:spLocks noChangeArrowheads="1"/>
            </p:cNvSpPr>
            <p:nvPr/>
          </p:nvSpPr>
          <p:spPr bwMode="auto">
            <a:xfrm>
              <a:off x="8348" y="4953"/>
              <a:ext cx="1197" cy="1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3600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·</a:t>
              </a:r>
              <a:r>
                <a:rPr lang="en-US" altLang="zh-CN" sz="2700" b="1" i="1">
                  <a:latin typeface="Times New Roman" pitchFamily="18" charset="0"/>
                  <a:cs typeface="Times New Roman" pitchFamily="18" charset="0"/>
                </a:rPr>
                <a:t>A</a:t>
              </a:r>
            </a:p>
          </p:txBody>
        </p:sp>
        <p:sp>
          <p:nvSpPr>
            <p:cNvPr id="58396" name="Rectangle 13"/>
            <p:cNvSpPr>
              <a:spLocks noChangeArrowheads="1"/>
            </p:cNvSpPr>
            <p:nvPr/>
          </p:nvSpPr>
          <p:spPr bwMode="auto">
            <a:xfrm>
              <a:off x="10784" y="6265"/>
              <a:ext cx="1288" cy="1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36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·</a:t>
              </a:r>
              <a:r>
                <a:rPr lang="en-US" altLang="zh-CN" sz="3200" b="1" i="1" dirty="0">
                  <a:latin typeface="Times New Roman" pitchFamily="18" charset="0"/>
                  <a:cs typeface="Times New Roman" pitchFamily="18" charset="0"/>
                </a:rPr>
                <a:t>B</a:t>
              </a:r>
              <a:endParaRPr lang="zh-CN" altLang="en-US" sz="2400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8384" name="文本框 6151"/>
          <p:cNvSpPr txBox="1">
            <a:spLocks noChangeArrowheads="1"/>
          </p:cNvSpPr>
          <p:nvPr/>
        </p:nvSpPr>
        <p:spPr bwMode="auto">
          <a:xfrm>
            <a:off x="4577546" y="1083565"/>
            <a:ext cx="803397" cy="461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直线</a:t>
            </a:r>
            <a:endParaRPr lang="zh-CN" altLang="en-US" sz="2400" b="1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  <a:sym typeface="宋体" panose="02010600030101010101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29" name="组合 28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31" name="圆角矩形 30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2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活动一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30" name="直接连接符 29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75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5" dur="500"/>
                                        <p:tgtEl>
                                          <p:spTgt spid="75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9" dur="500"/>
                                        <p:tgtEl>
                                          <p:spTgt spid="75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3" dur="500"/>
                                        <p:tgtEl>
                                          <p:spTgt spid="75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7" dur="500"/>
                                        <p:tgtEl>
                                          <p:spTgt spid="75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1" dur="500"/>
                                        <p:tgtEl>
                                          <p:spTgt spid="75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5" dur="500"/>
                                        <p:tgtEl>
                                          <p:spTgt spid="75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9" dur="500"/>
                                        <p:tgtEl>
                                          <p:spTgt spid="75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3" dur="500"/>
                                        <p:tgtEl>
                                          <p:spTgt spid="75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8" dur="500"/>
                                        <p:tgtEl>
                                          <p:spTgt spid="75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 bldLvl="0" animBg="1"/>
      <p:bldP spid="75780" grpId="0" bldLvl="0" animBg="1"/>
      <p:bldP spid="75781" grpId="0" bldLvl="0" animBg="1"/>
      <p:bldP spid="75782" grpId="0" bldLvl="0" animBg="1"/>
      <p:bldP spid="75783" grpId="0" bldLvl="0" animBg="1"/>
      <p:bldP spid="75784" grpId="0" bldLvl="0" animBg="1"/>
      <p:bldP spid="75785" grpId="0" bldLvl="0" animBg="1"/>
      <p:bldP spid="75786" grpId="0" bldLvl="0" animBg="1"/>
      <p:bldP spid="75787" grpId="0" bldLvl="0" animBg="1"/>
      <p:bldP spid="75790" grpId="0" bldLvl="0" animBg="1"/>
      <p:bldP spid="17422" grpId="0"/>
      <p:bldP spid="174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/>
          <p:cNvSpPr>
            <a:spLocks noChangeArrowheads="1"/>
          </p:cNvSpPr>
          <p:nvPr/>
        </p:nvSpPr>
        <p:spPr bwMode="auto">
          <a:xfrm>
            <a:off x="2627784" y="1664649"/>
            <a:ext cx="590899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经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过两点有一条直线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，并且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只有一条直线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Text Box 20"/>
          <p:cNvSpPr txBox="1">
            <a:spLocks noChangeArrowheads="1"/>
          </p:cNvSpPr>
          <p:nvPr/>
        </p:nvSpPr>
        <p:spPr bwMode="auto">
          <a:xfrm>
            <a:off x="2699792" y="2422964"/>
            <a:ext cx="405271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简述为：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两点确定一条直线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712250" y="1521307"/>
            <a:ext cx="1867910" cy="816027"/>
            <a:chOff x="2848106" y="4439760"/>
            <a:chExt cx="1867910" cy="816027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669" r="9765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4663802">
              <a:off x="2725292" y="4562574"/>
              <a:ext cx="816027" cy="570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流程图: 显示 5"/>
            <p:cNvSpPr/>
            <p:nvPr/>
          </p:nvSpPr>
          <p:spPr>
            <a:xfrm>
              <a:off x="3275856" y="4653136"/>
              <a:ext cx="1440160" cy="533292"/>
            </a:xfrm>
            <a:prstGeom prst="flowChartDisplay">
              <a:avLst/>
            </a:prstGeom>
            <a:solidFill>
              <a:srgbClr val="9BBB59">
                <a:lumMod val="75000"/>
              </a:srgbClr>
            </a:solidFill>
            <a:ln w="25400" cap="flat" cmpd="sng" algn="ctr">
              <a:solidFill>
                <a:srgbClr val="FFC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37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kern="0" dirty="0">
                  <a:solidFill>
                    <a:prstClr val="white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结论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28096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/>
        </p:nvSpPr>
        <p:spPr bwMode="auto">
          <a:xfrm>
            <a:off x="501107" y="2556462"/>
            <a:ext cx="6103056" cy="1989688"/>
          </a:xfrm>
          <a:prstGeom prst="rect">
            <a:avLst/>
          </a:prstGeom>
          <a:noFill/>
          <a:ln>
            <a:noFill/>
          </a:ln>
        </p:spPr>
        <p:txBody>
          <a:bodyPr lIns="91426" tIns="45712" rIns="91426" bIns="45712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如果你想将一根木条固定在墙上并使其不能转动，至少需要几个钉子？你知道这样做的依据是什么吗？</a:t>
            </a:r>
          </a:p>
        </p:txBody>
      </p:sp>
      <p:pic>
        <p:nvPicPr>
          <p:cNvPr id="59395" name="Picture 3" descr="W0201204135931961146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5048" y="2755958"/>
            <a:ext cx="2530475" cy="134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组合 12"/>
          <p:cNvGrpSpPr/>
          <p:nvPr/>
        </p:nvGrpSpPr>
        <p:grpSpPr>
          <a:xfrm>
            <a:off x="3006969" y="1073826"/>
            <a:ext cx="2634144" cy="1195137"/>
            <a:chOff x="2963956" y="366002"/>
            <a:chExt cx="2634144" cy="1195137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63956" y="366002"/>
              <a:ext cx="2634144" cy="1195137"/>
            </a:xfrm>
            <a:prstGeom prst="rect">
              <a:avLst/>
            </a:prstGeom>
          </p:spPr>
        </p:pic>
        <p:sp>
          <p:nvSpPr>
            <p:cNvPr id="15" name="圆角矩形 31"/>
            <p:cNvSpPr>
              <a:spLocks noChangeArrowheads="1"/>
            </p:cNvSpPr>
            <p:nvPr/>
          </p:nvSpPr>
          <p:spPr bwMode="auto">
            <a:xfrm>
              <a:off x="3683895" y="987573"/>
              <a:ext cx="1244600" cy="387350"/>
            </a:xfrm>
            <a:prstGeom prst="roundRect">
              <a:avLst>
                <a:gd name="adj" fmla="val 16667"/>
              </a:avLst>
            </a:prstGeom>
            <a:noFill/>
            <a:ln w="25400">
              <a:noFill/>
              <a:rou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400" b="1" dirty="0">
                  <a:solidFill>
                    <a:srgbClr val="FFFF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微软雅黑" panose="020B0503020204020204" pitchFamily="34" charset="-122"/>
                </a:rPr>
                <a:t>做一做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/>
        </p:nvSpPr>
        <p:spPr bwMode="auto">
          <a:xfrm>
            <a:off x="2623617" y="1215199"/>
            <a:ext cx="6448425" cy="384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2" rIns="91426" bIns="45712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两点确定一条直线可以用来说明生活中的现象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  <a:endParaRPr lang="en-US" altLang="zh-CN" sz="2400" b="1" dirty="0">
              <a:solidFill>
                <a:schemeClr val="bg1"/>
              </a:solidFill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83987" name="Rectangle 19"/>
          <p:cNvSpPr/>
          <p:nvPr/>
        </p:nvSpPr>
        <p:spPr>
          <a:xfrm>
            <a:off x="899592" y="1995686"/>
            <a:ext cx="4536504" cy="1754310"/>
          </a:xfrm>
          <a:prstGeom prst="rect">
            <a:avLst/>
          </a:prstGeom>
          <a:noFill/>
          <a:ln w="9525">
            <a:noFill/>
          </a:ln>
        </p:spPr>
        <p:txBody>
          <a:bodyPr wrap="square" lIns="91426" tIns="45712" rIns="91426" bIns="45712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en-US" altLang="zh-CN" sz="2400" b="1" noProof="1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zh-CN" altLang="en-US" sz="2400" b="1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建筑工人砌墙时，会在两个墙脚的位置</a:t>
            </a:r>
            <a:r>
              <a:rPr lang="zh-CN" altLang="en-US" sz="2400" b="1" noProof="1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分别固定插 </a:t>
            </a:r>
            <a:r>
              <a:rPr lang="zh-CN" altLang="en-US" sz="2400" b="1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一根</a:t>
            </a:r>
            <a:r>
              <a:rPr lang="zh-CN" altLang="en-US" sz="2400" b="1" noProof="1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木杆，</a:t>
            </a:r>
            <a:r>
              <a:rPr lang="zh-CN" altLang="en-US" sz="2400" b="1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然后拉一条直的</a:t>
            </a:r>
            <a:r>
              <a:rPr lang="zh-CN" altLang="en-US" sz="2400" b="1" noProof="1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参照线</a:t>
            </a:r>
            <a:r>
              <a:rPr lang="en-US" altLang="zh-CN" sz="2400" b="1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</a:p>
        </p:txBody>
      </p:sp>
      <p:sp>
        <p:nvSpPr>
          <p:cNvPr id="60420" name="文本框 2"/>
          <p:cNvSpPr txBox="1">
            <a:spLocks noChangeArrowheads="1"/>
          </p:cNvSpPr>
          <p:nvPr/>
        </p:nvSpPr>
        <p:spPr bwMode="auto">
          <a:xfrm>
            <a:off x="899592" y="1135634"/>
            <a:ext cx="1724025" cy="5222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应用举例</a:t>
            </a:r>
          </a:p>
        </p:txBody>
      </p:sp>
      <p:pic>
        <p:nvPicPr>
          <p:cNvPr id="16387" name="Picture 4" descr="工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58" b="4176"/>
          <a:stretch>
            <a:fillRect/>
          </a:stretch>
        </p:blipFill>
        <p:spPr bwMode="auto">
          <a:xfrm>
            <a:off x="5535959" y="1707654"/>
            <a:ext cx="3384550" cy="294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8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3970" name="Object 2"/>
          <p:cNvGraphicFramePr/>
          <p:nvPr>
            <p:extLst>
              <p:ext uri="{D42A27DB-BD31-4B8C-83A1-F6EECF244321}">
                <p14:modId xmlns:p14="http://schemas.microsoft.com/office/powerpoint/2010/main" val="3952071062"/>
              </p:ext>
            </p:extLst>
          </p:nvPr>
        </p:nvGraphicFramePr>
        <p:xfrm>
          <a:off x="2811463" y="3023766"/>
          <a:ext cx="1177925" cy="125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459" r:id="rId4" imgW="12706350" imgH="16611600" progId="">
                  <p:embed/>
                </p:oleObj>
              </mc:Choice>
              <mc:Fallback>
                <p:oleObj r:id="rId4" imgW="12706350" imgH="16611600" progId="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1463" y="3023766"/>
                        <a:ext cx="1177925" cy="1257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3971" name="Object 3"/>
          <p:cNvGraphicFramePr/>
          <p:nvPr>
            <p:extLst>
              <p:ext uri="{D42A27DB-BD31-4B8C-83A1-F6EECF244321}">
                <p14:modId xmlns:p14="http://schemas.microsoft.com/office/powerpoint/2010/main" val="1254722801"/>
              </p:ext>
            </p:extLst>
          </p:nvPr>
        </p:nvGraphicFramePr>
        <p:xfrm>
          <a:off x="5483225" y="2460203"/>
          <a:ext cx="801688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460" r:id="rId6" imgW="12706350" imgH="16611600" progId="">
                  <p:embed/>
                </p:oleObj>
              </mc:Choice>
              <mc:Fallback>
                <p:oleObj r:id="rId6" imgW="12706350" imgH="16611600" progId="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3225" y="2460203"/>
                        <a:ext cx="801688" cy="857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28" name="Object 4"/>
          <p:cNvGraphicFramePr/>
          <p:nvPr>
            <p:extLst>
              <p:ext uri="{D42A27DB-BD31-4B8C-83A1-F6EECF244321}">
                <p14:modId xmlns:p14="http://schemas.microsoft.com/office/powerpoint/2010/main" val="1918971127"/>
              </p:ext>
            </p:extLst>
          </p:nvPr>
        </p:nvGraphicFramePr>
        <p:xfrm>
          <a:off x="2017714" y="3042816"/>
          <a:ext cx="1392237" cy="148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461" r:id="rId7" imgW="12706350" imgH="16611600" progId="">
                  <p:embed/>
                </p:oleObj>
              </mc:Choice>
              <mc:Fallback>
                <p:oleObj r:id="rId7" imgW="12706350" imgH="16611600" progId="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7714" y="3042816"/>
                        <a:ext cx="1392237" cy="148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29" name="Object 5"/>
          <p:cNvGraphicFramePr/>
          <p:nvPr>
            <p:extLst>
              <p:ext uri="{D42A27DB-BD31-4B8C-83A1-F6EECF244321}">
                <p14:modId xmlns:p14="http://schemas.microsoft.com/office/powerpoint/2010/main" val="3475158541"/>
              </p:ext>
            </p:extLst>
          </p:nvPr>
        </p:nvGraphicFramePr>
        <p:xfrm>
          <a:off x="1320800" y="2968203"/>
          <a:ext cx="1395413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462" r:id="rId8" imgW="12706350" imgH="16611600" progId="">
                  <p:embed/>
                </p:oleObj>
              </mc:Choice>
              <mc:Fallback>
                <p:oleObj r:id="rId8" imgW="12706350" imgH="16611600" progId="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20800" y="2968203"/>
                        <a:ext cx="1395413" cy="182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30" name="Object 6"/>
          <p:cNvGraphicFramePr/>
          <p:nvPr>
            <p:extLst>
              <p:ext uri="{D42A27DB-BD31-4B8C-83A1-F6EECF244321}">
                <p14:modId xmlns:p14="http://schemas.microsoft.com/office/powerpoint/2010/main" val="3292319732"/>
              </p:ext>
            </p:extLst>
          </p:nvPr>
        </p:nvGraphicFramePr>
        <p:xfrm>
          <a:off x="3697288" y="2804691"/>
          <a:ext cx="1069975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463" r:id="rId9" imgW="12706350" imgH="16611600" progId="">
                  <p:embed/>
                </p:oleObj>
              </mc:Choice>
              <mc:Fallback>
                <p:oleObj r:id="rId9" imgW="12706350" imgH="16611600" progId="">
                  <p:embed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7288" y="2804691"/>
                        <a:ext cx="1069975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31" name="Object 7"/>
          <p:cNvGraphicFramePr/>
          <p:nvPr>
            <p:extLst>
              <p:ext uri="{D42A27DB-BD31-4B8C-83A1-F6EECF244321}">
                <p14:modId xmlns:p14="http://schemas.microsoft.com/office/powerpoint/2010/main" val="1747383753"/>
              </p:ext>
            </p:extLst>
          </p:nvPr>
        </p:nvGraphicFramePr>
        <p:xfrm>
          <a:off x="4281488" y="2658642"/>
          <a:ext cx="1017587" cy="108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464" r:id="rId10" imgW="12706350" imgH="16611600" progId="">
                  <p:embed/>
                </p:oleObj>
              </mc:Choice>
              <mc:Fallback>
                <p:oleObj r:id="rId10" imgW="12706350" imgH="16611600" progId="">
                  <p:embed/>
                  <p:pic>
                    <p:nvPicPr>
                      <p:cNvPr id="0" name="Object 7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1488" y="2658642"/>
                        <a:ext cx="1017587" cy="1085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32" name="Object 8"/>
          <p:cNvGraphicFramePr/>
          <p:nvPr>
            <p:extLst>
              <p:ext uri="{D42A27DB-BD31-4B8C-83A1-F6EECF244321}">
                <p14:modId xmlns:p14="http://schemas.microsoft.com/office/powerpoint/2010/main" val="1249081354"/>
              </p:ext>
            </p:extLst>
          </p:nvPr>
        </p:nvGraphicFramePr>
        <p:xfrm>
          <a:off x="4857751" y="2563391"/>
          <a:ext cx="909638" cy="97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465" r:id="rId11" imgW="12706350" imgH="16611600" progId="">
                  <p:embed/>
                </p:oleObj>
              </mc:Choice>
              <mc:Fallback>
                <p:oleObj r:id="rId11" imgW="12706350" imgH="16611600" progId="">
                  <p:embed/>
                  <p:pic>
                    <p:nvPicPr>
                      <p:cNvPr id="0" name="Object 8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7751" y="2563391"/>
                        <a:ext cx="909638" cy="971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33" name="Object 9"/>
          <p:cNvGraphicFramePr/>
          <p:nvPr>
            <p:extLst>
              <p:ext uri="{D42A27DB-BD31-4B8C-83A1-F6EECF244321}">
                <p14:modId xmlns:p14="http://schemas.microsoft.com/office/powerpoint/2010/main" val="3244022363"/>
              </p:ext>
            </p:extLst>
          </p:nvPr>
        </p:nvGraphicFramePr>
        <p:xfrm>
          <a:off x="6084889" y="2339554"/>
          <a:ext cx="695325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466" r:id="rId12" imgW="12706350" imgH="16611600" progId="">
                  <p:embed/>
                </p:oleObj>
              </mc:Choice>
              <mc:Fallback>
                <p:oleObj r:id="rId12" imgW="12706350" imgH="16611600" progId="">
                  <p:embed/>
                  <p:pic>
                    <p:nvPicPr>
                      <p:cNvPr id="0" name="Object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889" y="2339554"/>
                        <a:ext cx="695325" cy="742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34" name="Object 10"/>
          <p:cNvGraphicFramePr/>
          <p:nvPr>
            <p:extLst>
              <p:ext uri="{D42A27DB-BD31-4B8C-83A1-F6EECF244321}">
                <p14:modId xmlns:p14="http://schemas.microsoft.com/office/powerpoint/2010/main" val="570244528"/>
              </p:ext>
            </p:extLst>
          </p:nvPr>
        </p:nvGraphicFramePr>
        <p:xfrm>
          <a:off x="6650038" y="2249066"/>
          <a:ext cx="588962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467" r:id="rId13" imgW="12706350" imgH="16611600" progId="">
                  <p:embed/>
                </p:oleObj>
              </mc:Choice>
              <mc:Fallback>
                <p:oleObj r:id="rId13" imgW="12706350" imgH="16611600" progId="">
                  <p:embed/>
                  <p:pic>
                    <p:nvPicPr>
                      <p:cNvPr id="0" name="Object 10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0038" y="2249066"/>
                        <a:ext cx="588962" cy="628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35" name="Object 11"/>
          <p:cNvGraphicFramePr/>
          <p:nvPr>
            <p:extLst>
              <p:ext uri="{D42A27DB-BD31-4B8C-83A1-F6EECF244321}">
                <p14:modId xmlns:p14="http://schemas.microsoft.com/office/powerpoint/2010/main" val="1984245583"/>
              </p:ext>
            </p:extLst>
          </p:nvPr>
        </p:nvGraphicFramePr>
        <p:xfrm>
          <a:off x="7118351" y="2228428"/>
          <a:ext cx="481013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468" r:id="rId14" imgW="12706350" imgH="16611600" progId="">
                  <p:embed/>
                </p:oleObj>
              </mc:Choice>
              <mc:Fallback>
                <p:oleObj r:id="rId14" imgW="12706350" imgH="16611600" progId="">
                  <p:embed/>
                  <p:pic>
                    <p:nvPicPr>
                      <p:cNvPr id="0" name="Object 11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18351" y="2228428"/>
                        <a:ext cx="481013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36" name="Object 12"/>
          <p:cNvGraphicFramePr/>
          <p:nvPr>
            <p:extLst>
              <p:ext uri="{D42A27DB-BD31-4B8C-83A1-F6EECF244321}">
                <p14:modId xmlns:p14="http://schemas.microsoft.com/office/powerpoint/2010/main" val="3422762527"/>
              </p:ext>
            </p:extLst>
          </p:nvPr>
        </p:nvGraphicFramePr>
        <p:xfrm>
          <a:off x="7358063" y="2103017"/>
          <a:ext cx="481012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469" r:id="rId15" imgW="12706350" imgH="16611600" progId="">
                  <p:embed/>
                </p:oleObj>
              </mc:Choice>
              <mc:Fallback>
                <p:oleObj r:id="rId15" imgW="12706350" imgH="16611600" progId="">
                  <p:embed/>
                  <p:pic>
                    <p:nvPicPr>
                      <p:cNvPr id="0" name="Object 12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58063" y="2103017"/>
                        <a:ext cx="481012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37" name="Object 13"/>
          <p:cNvGraphicFramePr/>
          <p:nvPr>
            <p:extLst>
              <p:ext uri="{D42A27DB-BD31-4B8C-83A1-F6EECF244321}">
                <p14:modId xmlns:p14="http://schemas.microsoft.com/office/powerpoint/2010/main" val="2383252024"/>
              </p:ext>
            </p:extLst>
          </p:nvPr>
        </p:nvGraphicFramePr>
        <p:xfrm>
          <a:off x="7634289" y="2106191"/>
          <a:ext cx="427037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470" r:id="rId16" imgW="12706350" imgH="16611600" progId="">
                  <p:embed/>
                </p:oleObj>
              </mc:Choice>
              <mc:Fallback>
                <p:oleObj r:id="rId16" imgW="12706350" imgH="16611600" progId="">
                  <p:embed/>
                  <p:pic>
                    <p:nvPicPr>
                      <p:cNvPr id="0" name="Object 13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34289" y="2106191"/>
                        <a:ext cx="427037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38" name="Object 14"/>
          <p:cNvGraphicFramePr/>
          <p:nvPr>
            <p:extLst>
              <p:ext uri="{D42A27DB-BD31-4B8C-83A1-F6EECF244321}">
                <p14:modId xmlns:p14="http://schemas.microsoft.com/office/powerpoint/2010/main" val="2585687919"/>
              </p:ext>
            </p:extLst>
          </p:nvPr>
        </p:nvGraphicFramePr>
        <p:xfrm>
          <a:off x="8013701" y="1991891"/>
          <a:ext cx="320675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471" r:id="rId17" imgW="12706350" imgH="16611600" progId="">
                  <p:embed/>
                </p:oleObj>
              </mc:Choice>
              <mc:Fallback>
                <p:oleObj r:id="rId17" imgW="12706350" imgH="16611600" progId="">
                  <p:embed/>
                  <p:pic>
                    <p:nvPicPr>
                      <p:cNvPr id="0" name="Object 14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13701" y="1991891"/>
                        <a:ext cx="320675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39" name="Object 15"/>
          <p:cNvGraphicFramePr/>
          <p:nvPr>
            <p:extLst>
              <p:ext uri="{D42A27DB-BD31-4B8C-83A1-F6EECF244321}">
                <p14:modId xmlns:p14="http://schemas.microsoft.com/office/powerpoint/2010/main" val="2434351713"/>
              </p:ext>
            </p:extLst>
          </p:nvPr>
        </p:nvGraphicFramePr>
        <p:xfrm>
          <a:off x="7891463" y="2126828"/>
          <a:ext cx="266700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472" r:id="rId18" imgW="12706350" imgH="16611600" progId="">
                  <p:embed/>
                </p:oleObj>
              </mc:Choice>
              <mc:Fallback>
                <p:oleObj r:id="rId18" imgW="12706350" imgH="16611600" progId="">
                  <p:embed/>
                  <p:pic>
                    <p:nvPicPr>
                      <p:cNvPr id="0" name="Object 15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91463" y="2126828"/>
                        <a:ext cx="266700" cy="285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40" name="Object 16"/>
          <p:cNvGraphicFramePr/>
          <p:nvPr>
            <p:extLst>
              <p:ext uri="{D42A27DB-BD31-4B8C-83A1-F6EECF244321}">
                <p14:modId xmlns:p14="http://schemas.microsoft.com/office/powerpoint/2010/main" val="1320404973"/>
              </p:ext>
            </p:extLst>
          </p:nvPr>
        </p:nvGraphicFramePr>
        <p:xfrm>
          <a:off x="8180388" y="1985541"/>
          <a:ext cx="212725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473" r:id="rId19" imgW="12706350" imgH="16611600" progId="">
                  <p:embed/>
                </p:oleObj>
              </mc:Choice>
              <mc:Fallback>
                <p:oleObj r:id="rId19" imgW="12706350" imgH="16611600" progId="">
                  <p:embed/>
                  <p:pic>
                    <p:nvPicPr>
                      <p:cNvPr id="0" name="Object 16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80388" y="1985541"/>
                        <a:ext cx="212725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841" name="Line 17"/>
          <p:cNvSpPr>
            <a:spLocks noChangeShapeType="1"/>
          </p:cNvSpPr>
          <p:nvPr/>
        </p:nvSpPr>
        <p:spPr bwMode="auto">
          <a:xfrm flipV="1">
            <a:off x="1906588" y="2412579"/>
            <a:ext cx="6486525" cy="2479675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26" tIns="45712" rIns="91426" bIns="45712" anchor="ctr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58" name="文本框 1"/>
          <p:cNvSpPr txBox="1">
            <a:spLocks noChangeArrowheads="1"/>
          </p:cNvSpPr>
          <p:nvPr/>
        </p:nvSpPr>
        <p:spPr bwMode="auto">
          <a:xfrm>
            <a:off x="1014413" y="915566"/>
            <a:ext cx="7729537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2. </a:t>
            </a:r>
            <a:r>
              <a:rPr lang="zh-CN" altLang="en-US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植树时，只要定出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两个树坑的位置</a:t>
            </a:r>
            <a:r>
              <a:rPr lang="zh-CN" altLang="en-US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，就能使同一行树坑在一条直线上</a:t>
            </a:r>
            <a:r>
              <a:rPr lang="en-US" altLang="zh-CN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.</a:t>
            </a:r>
            <a:endParaRPr lang="en-US" altLang="zh-CN" sz="2800" b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endParaRPr lang="zh-CN" altLang="en-US" sz="2800" b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7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99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99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99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698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99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97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99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96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99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495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99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94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99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693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99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292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99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891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99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49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99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89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99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688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99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41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Text Box 8"/>
          <p:cNvSpPr txBox="1">
            <a:spLocks noChangeArrowheads="1"/>
          </p:cNvSpPr>
          <p:nvPr/>
        </p:nvSpPr>
        <p:spPr bwMode="auto">
          <a:xfrm>
            <a:off x="1014414" y="1369300"/>
            <a:ext cx="744378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  <a:r>
              <a:rPr lang="en-US" altLang="zh-CN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 </a:t>
            </a:r>
            <a:r>
              <a:rPr lang="zh-CN" altLang="en-US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军人练习射击的时候，你知道是如何瞄准目标的吗？</a:t>
            </a:r>
          </a:p>
        </p:txBody>
      </p:sp>
      <p:sp>
        <p:nvSpPr>
          <p:cNvPr id="57347" name="Line 3"/>
          <p:cNvSpPr>
            <a:spLocks noChangeShapeType="1"/>
          </p:cNvSpPr>
          <p:nvPr/>
        </p:nvSpPr>
        <p:spPr bwMode="auto">
          <a:xfrm>
            <a:off x="4266963" y="3071812"/>
            <a:ext cx="1241425" cy="0"/>
          </a:xfrm>
          <a:prstGeom prst="line">
            <a:avLst/>
          </a:prstGeom>
          <a:noFill/>
          <a:ln w="25400">
            <a:solidFill>
              <a:srgbClr val="FF0066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26" tIns="45712" rIns="91426" bIns="45712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228" name="Oval 5"/>
          <p:cNvSpPr>
            <a:spLocks noChangeArrowheads="1"/>
          </p:cNvSpPr>
          <p:nvPr/>
        </p:nvSpPr>
        <p:spPr bwMode="auto">
          <a:xfrm>
            <a:off x="4481275" y="3040062"/>
            <a:ext cx="82550" cy="61912"/>
          </a:xfrm>
          <a:prstGeom prst="ellipse">
            <a:avLst/>
          </a:prstGeom>
          <a:solidFill>
            <a:srgbClr val="CC0000"/>
          </a:solidFill>
          <a:ln w="9525">
            <a:solidFill>
              <a:srgbClr val="CC0000"/>
            </a:solidFill>
            <a:miter lim="800000"/>
          </a:ln>
        </p:spPr>
        <p:txBody>
          <a:bodyPr wrap="none" lIns="91426" tIns="45712" rIns="91426" bIns="45712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229" name="Oval 6"/>
          <p:cNvSpPr>
            <a:spLocks noChangeArrowheads="1"/>
          </p:cNvSpPr>
          <p:nvPr/>
        </p:nvSpPr>
        <p:spPr bwMode="auto">
          <a:xfrm>
            <a:off x="5184538" y="3040062"/>
            <a:ext cx="80963" cy="61912"/>
          </a:xfrm>
          <a:prstGeom prst="ellipse">
            <a:avLst/>
          </a:prstGeom>
          <a:solidFill>
            <a:srgbClr val="CC0000"/>
          </a:solidFill>
          <a:ln w="9525">
            <a:solidFill>
              <a:srgbClr val="CC0000"/>
            </a:solidFill>
            <a:miter lim="800000"/>
          </a:ln>
        </p:spPr>
        <p:txBody>
          <a:bodyPr wrap="none" lIns="91426" tIns="45712" rIns="91426" bIns="45712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Oval 6"/>
          <p:cNvSpPr>
            <a:spLocks noChangeArrowheads="1"/>
          </p:cNvSpPr>
          <p:nvPr/>
        </p:nvSpPr>
        <p:spPr bwMode="auto">
          <a:xfrm>
            <a:off x="2820625" y="2978844"/>
            <a:ext cx="83233" cy="84238"/>
          </a:xfrm>
          <a:prstGeom prst="ellipse">
            <a:avLst/>
          </a:prstGeom>
          <a:solidFill>
            <a:schemeClr val="tx1"/>
          </a:solidFill>
          <a:ln w="9525">
            <a:noFill/>
            <a:miter lim="800000"/>
          </a:ln>
        </p:spPr>
        <p:txBody>
          <a:bodyPr wrap="none" lIns="91426" tIns="45712" rIns="91426" bIns="45712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Oval 6"/>
          <p:cNvSpPr>
            <a:spLocks noChangeArrowheads="1"/>
          </p:cNvSpPr>
          <p:nvPr/>
        </p:nvSpPr>
        <p:spPr bwMode="auto">
          <a:xfrm>
            <a:off x="2420894" y="2628251"/>
            <a:ext cx="882694" cy="785427"/>
          </a:xfrm>
          <a:prstGeom prst="ellipse">
            <a:avLst/>
          </a:prstGeom>
          <a:noFill/>
          <a:ln w="28575">
            <a:solidFill>
              <a:schemeClr val="tx1"/>
            </a:solidFill>
            <a:miter lim="800000"/>
          </a:ln>
        </p:spPr>
        <p:txBody>
          <a:bodyPr wrap="none" lIns="91426" tIns="45712" rIns="91426" bIns="45712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2000"/>
                                        <p:tgtEl>
                                          <p:spTgt spid="57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bldLvl="0" animBg="1"/>
      <p:bldP spid="52228" grpId="0" bldLvl="0" animBg="1"/>
      <p:bldP spid="52229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03cb5ca4-3200-47ea-8909-9a8b1196cda9"/>
  <p:tag name="COMMONDATA" val="eyJoZGlkIjoiNzYxM2I5ZTQ4N2VlNTkwNTdlZjZlYTBmOTM5ZGZhZmY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1410</Words>
  <Application>Microsoft Office PowerPoint</Application>
  <PresentationFormat>全屏显示(16:9)</PresentationFormat>
  <Paragraphs>208</Paragraphs>
  <Slides>27</Slides>
  <Notes>6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27</vt:i4>
      </vt:variant>
    </vt:vector>
  </HeadingPairs>
  <TitlesOfParts>
    <vt:vector size="37" baseType="lpstr">
      <vt:lpstr>Arial</vt:lpstr>
      <vt:lpstr>宋体</vt:lpstr>
      <vt:lpstr>Times New Roman</vt:lpstr>
      <vt:lpstr>Wingdings</vt:lpstr>
      <vt:lpstr>微软雅黑</vt:lpstr>
      <vt:lpstr>楷体</vt:lpstr>
      <vt:lpstr>隶书</vt:lpstr>
      <vt:lpstr>Calibri</vt:lpstr>
      <vt:lpstr>黑体</vt:lpstr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Administrator</cp:lastModifiedBy>
  <cp:revision>771</cp:revision>
  <dcterms:created xsi:type="dcterms:W3CDTF">2018-11-06T06:39:00Z</dcterms:created>
  <dcterms:modified xsi:type="dcterms:W3CDTF">2024-08-21T06:57:47Z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2052-11.8.2.11734</vt:lpwstr>
  </property>
  <property fmtid="{D5CDD505-2E9C-101B-9397-08002B2CF9AE}" pid="3" name="ICV">
    <vt:lpwstr>BB52C9874C7C45D2B62FB9EF0B482659</vt:lpwstr>
  </property>
</Properties>
</file>